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mv" ContentType="vide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89" r:id="rId6"/>
    <p:sldId id="260" r:id="rId7"/>
    <p:sldId id="261" r:id="rId8"/>
    <p:sldId id="290" r:id="rId9"/>
    <p:sldId id="265" r:id="rId10"/>
    <p:sldId id="291" r:id="rId11"/>
    <p:sldId id="292" r:id="rId12"/>
    <p:sldId id="293" r:id="rId13"/>
    <p:sldId id="294" r:id="rId14"/>
    <p:sldId id="295" r:id="rId15"/>
    <p:sldId id="268" r:id="rId16"/>
    <p:sldId id="269" r:id="rId17"/>
    <p:sldId id="270" r:id="rId18"/>
    <p:sldId id="296"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32" d="100"/>
          <a:sy n="132" d="100"/>
        </p:scale>
        <p:origin x="-1776"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eg"/><Relationship Id="rId3"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dirty="0" smtClean="0"/>
              <a:t>Click to edit Master title style</a:t>
            </a:r>
            <a:endParaRPr dirty="0"/>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06040A78-2A4B-4566-8626-79DE0D4C1085}" type="datetimeFigureOut">
              <a:rPr lang="en-US" smtClean="0"/>
              <a:t>3/18/14</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Overlay-Blank.jp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solidFill>
              <a:schemeClr val="accent1">
                <a:lumMod val="40000"/>
                <a:lumOff val="60000"/>
                <a:alpha val="40000"/>
              </a:schemeClr>
            </a:solidFill>
            <a:miter lim="800000"/>
          </a:ln>
          <a:effectLst>
            <a:innerShdw blurRad="457200">
              <a:schemeClr val="accent1">
                <a:alpha val="80000"/>
              </a:schemeClr>
            </a:innerShdw>
            <a:softEdge rad="3175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spcBef>
                <a:spcPts val="600"/>
              </a:spcBef>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dirty="0" smtClean="0"/>
              <a:t>Click to edit Master text styles</a:t>
            </a:r>
          </a:p>
        </p:txBody>
      </p:sp>
      <p:sp>
        <p:nvSpPr>
          <p:cNvPr id="5" name="Date Placeholder 4"/>
          <p:cNvSpPr>
            <a:spLocks noGrp="1"/>
          </p:cNvSpPr>
          <p:nvPr>
            <p:ph type="dt" sz="half" idx="10"/>
          </p:nvPr>
        </p:nvSpPr>
        <p:spPr/>
        <p:txBody>
          <a:bodyPr/>
          <a:lstStyle/>
          <a:p>
            <a:fld id="{06040A78-2A4B-4566-8626-79DE0D4C1085}" type="datetimeFigureOut">
              <a:rPr lang="en-US" smtClean="0"/>
              <a:t>3/18/14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grpSp>
        <p:nvGrpSpPr>
          <p:cNvPr id="8" name="Group 8"/>
          <p:cNvGrpSpPr/>
          <p:nvPr/>
        </p:nvGrpSpPr>
        <p:grpSpPr>
          <a:xfrm>
            <a:off x="4267200" y="0"/>
            <a:ext cx="4876800" cy="6858000"/>
            <a:chOff x="4267200" y="0"/>
            <a:chExt cx="4876800" cy="6858000"/>
          </a:xfrm>
        </p:grpSpPr>
        <p:pic>
          <p:nvPicPr>
            <p:cNvPr id="10" name="Picture 9"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1" name="Picture 10"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822" cy="1536192"/>
          </a:xfrm>
        </p:spPr>
        <p:txBody>
          <a:bodyPr vert="horz" lIns="91440" tIns="45720" rIns="91440" bIns="45720" rtlCol="0" anchor="b">
            <a:noAutofit/>
          </a:bodyPr>
          <a:lstStyle>
            <a:lvl1pPr algn="ctr" defTabSz="914400" rtl="0" eaLnBrk="1" latinLnBrk="0" hangingPunct="1">
              <a:lnSpc>
                <a:spcPct val="100000"/>
              </a:lnSpc>
              <a:spcBef>
                <a:spcPct val="0"/>
              </a:spcBef>
              <a:buNone/>
              <a:defRPr sz="3600" b="0" kern="1200">
                <a:solidFill>
                  <a:schemeClr val="tx2"/>
                </a:solidFill>
                <a:latin typeface="+mn-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4873625" y="381000"/>
            <a:ext cx="3813175" cy="5697538"/>
          </a:xfrm>
          <a:solidFill>
            <a:schemeClr val="bg1">
              <a:lumMod val="85000"/>
            </a:schemeClr>
          </a:solidFill>
          <a:ln w="101600">
            <a:noFill/>
            <a:miter lim="800000"/>
          </a:ln>
          <a:effectLst>
            <a:innerShdw blurRad="457200">
              <a:schemeClr val="tx1">
                <a:lumMod val="50000"/>
                <a:lumOff val="50000"/>
                <a:alpha val="80000"/>
              </a:schemeClr>
            </a:innerShdw>
            <a:softEdge rad="127000"/>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4" name="Text Placeholder 3"/>
          <p:cNvSpPr>
            <a:spLocks noGrp="1"/>
          </p:cNvSpPr>
          <p:nvPr>
            <p:ph type="body" sz="half" idx="2"/>
          </p:nvPr>
        </p:nvSpPr>
        <p:spPr>
          <a:xfrm>
            <a:off x="379984" y="2209799"/>
            <a:ext cx="3613792" cy="3222625"/>
          </a:xfrm>
        </p:spPr>
        <p:txBody>
          <a:bodyPr vert="horz" lIns="91440" tIns="45720" rIns="91440" bIns="45720" rtlCol="0">
            <a:normAutofit/>
          </a:bodyPr>
          <a:lstStyle>
            <a:lvl1pPr marL="0" indent="0" algn="ctr">
              <a:spcBef>
                <a:spcPts val="600"/>
              </a:spcBef>
              <a:buNone/>
              <a:defRPr sz="1800" b="0" kern="1200">
                <a:solidFill>
                  <a:schemeClr val="tx2"/>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400"/>
              </a:spcBef>
              <a:buClr>
                <a:schemeClr val="accent1">
                  <a:lumMod val="60000"/>
                  <a:lumOff val="40000"/>
                </a:schemeClr>
              </a:buClr>
              <a:buFont typeface="Candara" pitchFamily="34" charset="0"/>
              <a:buNone/>
            </a:pPr>
            <a:r>
              <a:rPr lang="en-US" smtClean="0"/>
              <a:t>Click to edit Master text styles</a:t>
            </a:r>
          </a:p>
        </p:txBody>
      </p:sp>
      <p:sp>
        <p:nvSpPr>
          <p:cNvPr id="5" name="Date Placeholder 4"/>
          <p:cNvSpPr>
            <a:spLocks noGrp="1"/>
          </p:cNvSpPr>
          <p:nvPr>
            <p:ph type="dt" sz="half" idx="10"/>
          </p:nvPr>
        </p:nvSpPr>
        <p:spPr/>
        <p:txBody>
          <a:bodyPr/>
          <a:lstStyle/>
          <a:p>
            <a:fld id="{06040A78-2A4B-4566-8626-79DE0D4C1085}" type="datetimeFigureOut">
              <a:rPr lang="en-US" smtClean="0"/>
              <a:t>3/18/14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06040A78-2A4B-4566-8626-79DE0D4C1085}" type="datetimeFigureOut">
              <a:rPr lang="en-US" smtClean="0"/>
              <a:t>3/18/14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grpSp>
        <p:nvGrpSpPr>
          <p:cNvPr id="7" name="Group 10"/>
          <p:cNvGrpSpPr/>
          <p:nvPr/>
        </p:nvGrpSpPr>
        <p:grpSpPr>
          <a:xfrm>
            <a:off x="0" y="0"/>
            <a:ext cx="7696200" cy="6858000"/>
            <a:chOff x="0" y="0"/>
            <a:chExt cx="7696200" cy="6858000"/>
          </a:xfrm>
        </p:grpSpPr>
        <p:pic>
          <p:nvPicPr>
            <p:cNvPr id="8" name="Picture 7" descr="Overlay-Blank.jpg"/>
            <p:cNvPicPr>
              <a:picLocks noChangeAspect="1"/>
            </p:cNvPicPr>
            <p:nvPr userDrawn="1"/>
          </p:nvPicPr>
          <p:blipFill>
            <a:blip r:embed="rId2"/>
            <a:srcRect l="1471" r="16862"/>
            <a:stretch>
              <a:fillRect/>
            </a:stretch>
          </p:blipFill>
          <p:spPr>
            <a:xfrm>
              <a:off x="0" y="0"/>
              <a:ext cx="7467600"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7428309" y="0"/>
              <a:ext cx="267891" cy="6858000"/>
            </a:xfrm>
            <a:prstGeom prst="rect">
              <a:avLst/>
            </a:prstGeom>
          </p:spPr>
        </p:pic>
      </p:grpSp>
      <p:sp>
        <p:nvSpPr>
          <p:cNvPr id="2" name="Vertical Title 1"/>
          <p:cNvSpPr>
            <a:spLocks noGrp="1"/>
          </p:cNvSpPr>
          <p:nvPr>
            <p:ph type="title" orient="vert"/>
          </p:nvPr>
        </p:nvSpPr>
        <p:spPr>
          <a:xfrm>
            <a:off x="7620000" y="381001"/>
            <a:ext cx="1447800" cy="5697538"/>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81000" y="381001"/>
            <a:ext cx="6705600" cy="5697537"/>
          </a:xfrm>
        </p:spPr>
        <p:txBody>
          <a:bodyPr vert="eaVert"/>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06040A78-2A4B-4566-8626-79DE0D4C1085}" type="datetimeFigureOut">
              <a:rPr lang="en-US" smtClean="0"/>
              <a:t>3/18/14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pSp>
        <p:nvGrpSpPr>
          <p:cNvPr id="7" name="Group 6"/>
          <p:cNvGrpSpPr/>
          <p:nvPr/>
        </p:nvGrpSpPr>
        <p:grpSpPr>
          <a:xfrm>
            <a:off x="0" y="1372650"/>
            <a:ext cx="9144000" cy="5485350"/>
            <a:chOff x="0" y="1372650"/>
            <a:chExt cx="9144000" cy="5485350"/>
          </a:xfrm>
        </p:grpSpPr>
        <p:pic>
          <p:nvPicPr>
            <p:cNvPr id="8" name="Picture 7"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9" name="Picture 8"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Date Placeholder 3"/>
          <p:cNvSpPr>
            <a:spLocks noGrp="1"/>
          </p:cNvSpPr>
          <p:nvPr>
            <p:ph type="dt" sz="half" idx="10"/>
          </p:nvPr>
        </p:nvSpPr>
        <p:spPr/>
        <p:txBody>
          <a:bodyPr/>
          <a:lstStyle/>
          <a:p>
            <a:fld id="{06040A78-2A4B-4566-8626-79DE0D4C1085}" type="datetimeFigureOut">
              <a:rPr lang="en-US" smtClean="0"/>
              <a:t>3/18/14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bg>
      <p:bgRef idx="1002">
        <a:schemeClr val="bg2"/>
      </p:bgRef>
    </p:bg>
    <p:spTree>
      <p:nvGrpSpPr>
        <p:cNvPr id="1" name=""/>
        <p:cNvGrpSpPr/>
        <p:nvPr/>
      </p:nvGrpSpPr>
      <p:grpSpPr>
        <a:xfrm>
          <a:off x="0" y="0"/>
          <a:ext cx="0" cy="0"/>
          <a:chOff x="0" y="0"/>
          <a:chExt cx="0" cy="0"/>
        </a:xfrm>
      </p:grpSpPr>
      <p:grpSp>
        <p:nvGrpSpPr>
          <p:cNvPr id="6" name="Group 15"/>
          <p:cNvGrpSpPr/>
          <p:nvPr/>
        </p:nvGrpSpPr>
        <p:grpSpPr>
          <a:xfrm>
            <a:off x="0" y="0"/>
            <a:ext cx="1581220" cy="6858000"/>
            <a:chOff x="134471" y="0"/>
            <a:chExt cx="1581220" cy="6858000"/>
          </a:xfrm>
        </p:grpSpPr>
        <p:pic>
          <p:nvPicPr>
            <p:cNvPr id="7" name="Picture 6" descr="Overlay-Blank.jpg"/>
            <p:cNvPicPr>
              <a:picLocks noChangeAspect="1"/>
            </p:cNvPicPr>
            <p:nvPr userDrawn="1"/>
          </p:nvPicPr>
          <p:blipFill>
            <a:blip r:embed="rId2"/>
            <a:srcRect l="1471" r="83676"/>
            <a:stretch>
              <a:fillRect/>
            </a:stretch>
          </p:blipFill>
          <p:spPr>
            <a:xfrm>
              <a:off x="134471" y="0"/>
              <a:ext cx="1358153" cy="6858000"/>
            </a:xfrm>
            <a:prstGeom prst="rect">
              <a:avLst/>
            </a:prstGeom>
          </p:spPr>
        </p:pic>
        <p:pic>
          <p:nvPicPr>
            <p:cNvPr id="9" name="Picture 8" descr="Overlay-VerticalBridge.jpg"/>
            <p:cNvPicPr>
              <a:picLocks noChangeAspect="1"/>
            </p:cNvPicPr>
            <p:nvPr userDrawn="1"/>
          </p:nvPicPr>
          <p:blipFill>
            <a:blip r:embed="rId3"/>
            <a:stretch>
              <a:fillRect/>
            </a:stretch>
          </p:blipFill>
          <p:spPr>
            <a:xfrm>
              <a:off x="1447800" y="0"/>
              <a:ext cx="267891" cy="6858000"/>
            </a:xfrm>
            <a:prstGeom prst="rect">
              <a:avLst/>
            </a:prstGeom>
          </p:spPr>
        </p:pic>
      </p:grpSp>
      <p:grpSp>
        <p:nvGrpSpPr>
          <p:cNvPr id="11" name="Group 16"/>
          <p:cNvGrpSpPr/>
          <p:nvPr/>
        </p:nvGrpSpPr>
        <p:grpSpPr>
          <a:xfrm>
            <a:off x="7546266" y="0"/>
            <a:ext cx="1597734" cy="6858000"/>
            <a:chOff x="7413812" y="0"/>
            <a:chExt cx="1597734" cy="6858000"/>
          </a:xfrm>
        </p:grpSpPr>
        <p:pic>
          <p:nvPicPr>
            <p:cNvPr id="8" name="Picture 7" descr="Overlay-Blank.jpg"/>
            <p:cNvPicPr>
              <a:picLocks noChangeAspect="1"/>
            </p:cNvPicPr>
            <p:nvPr userDrawn="1"/>
          </p:nvPicPr>
          <p:blipFill>
            <a:blip r:embed="rId2"/>
            <a:srcRect r="85125"/>
            <a:stretch>
              <a:fillRect/>
            </a:stretch>
          </p:blipFill>
          <p:spPr>
            <a:xfrm>
              <a:off x="7651376" y="0"/>
              <a:ext cx="136017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7413812" y="0"/>
              <a:ext cx="267891" cy="6858000"/>
            </a:xfrm>
            <a:prstGeom prst="rect">
              <a:avLst/>
            </a:prstGeom>
          </p:spPr>
        </p:pic>
      </p:grpSp>
      <p:sp>
        <p:nvSpPr>
          <p:cNvPr id="2" name="Title 1"/>
          <p:cNvSpPr>
            <a:spLocks noGrp="1"/>
          </p:cNvSpPr>
          <p:nvPr>
            <p:ph type="ctrTitle"/>
          </p:nvPr>
        </p:nvSpPr>
        <p:spPr>
          <a:xfrm>
            <a:off x="1854200" y="3693645"/>
            <a:ext cx="5446713" cy="1470025"/>
          </a:xfrm>
        </p:spPr>
        <p:txBody>
          <a:bodyPr anchor="b" anchorCtr="0"/>
          <a:lstStyle>
            <a:lvl1pPr>
              <a:lnSpc>
                <a:spcPts val="6800"/>
              </a:lnSpc>
              <a:defRPr sz="6500">
                <a:latin typeface="+mj-lt"/>
              </a:defRPr>
            </a:lvl1pPr>
          </a:lstStyle>
          <a:p>
            <a:r>
              <a:rPr lang="en-US" smtClean="0"/>
              <a:t>Click to edit Master title style</a:t>
            </a:r>
            <a:endParaRPr/>
          </a:p>
        </p:txBody>
      </p:sp>
      <p:sp>
        <p:nvSpPr>
          <p:cNvPr id="3" name="Subtitle 2"/>
          <p:cNvSpPr>
            <a:spLocks noGrp="1"/>
          </p:cNvSpPr>
          <p:nvPr>
            <p:ph type="subTitle" idx="1"/>
          </p:nvPr>
        </p:nvSpPr>
        <p:spPr>
          <a:xfrm>
            <a:off x="1854200" y="5204011"/>
            <a:ext cx="5446713" cy="851647"/>
          </a:xfrm>
        </p:spPr>
        <p:txBody>
          <a:bodyPr>
            <a:normAutofit/>
          </a:bodyPr>
          <a:lstStyle>
            <a:lvl1pPr marL="0" indent="0" algn="ctr">
              <a:spcBef>
                <a:spcPts val="300"/>
              </a:spcBef>
              <a:buNone/>
              <a:defRPr sz="1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dirty="0"/>
          </a:p>
        </p:txBody>
      </p:sp>
      <p:sp>
        <p:nvSpPr>
          <p:cNvPr id="4" name="Date Placeholder 3"/>
          <p:cNvSpPr>
            <a:spLocks noGrp="1"/>
          </p:cNvSpPr>
          <p:nvPr>
            <p:ph type="dt" sz="half" idx="10"/>
          </p:nvPr>
        </p:nvSpPr>
        <p:spPr>
          <a:xfrm>
            <a:off x="5257800" y="6356350"/>
            <a:ext cx="2133600" cy="365125"/>
          </a:xfrm>
        </p:spPr>
        <p:txBody>
          <a:bodyPr/>
          <a:lstStyle>
            <a:lvl1pPr>
              <a:defRPr>
                <a:solidFill>
                  <a:schemeClr val="tx2"/>
                </a:solidFill>
              </a:defRPr>
            </a:lvl1pPr>
          </a:lstStyle>
          <a:p>
            <a:fld id="{06040A78-2A4B-4566-8626-79DE0D4C1085}" type="datetimeFigureOut">
              <a:rPr lang="en-US" smtClean="0"/>
              <a:t>3/18/14</a:t>
            </a:fld>
            <a:endParaRPr lang="en-US"/>
          </a:p>
        </p:txBody>
      </p:sp>
      <p:sp>
        <p:nvSpPr>
          <p:cNvPr id="5" name="Footer Placeholder 4"/>
          <p:cNvSpPr>
            <a:spLocks noGrp="1"/>
          </p:cNvSpPr>
          <p:nvPr>
            <p:ph type="ftr" sz="quarter" idx="11"/>
          </p:nvPr>
        </p:nvSpPr>
        <p:spPr>
          <a:xfrm>
            <a:off x="1752600" y="6356350"/>
            <a:ext cx="2895600" cy="365125"/>
          </a:xfrm>
        </p:spPr>
        <p:txBody>
          <a:bodyPr/>
          <a:lstStyle>
            <a:lvl1pPr>
              <a:defRPr>
                <a:solidFill>
                  <a:schemeClr val="tx2"/>
                </a:solidFill>
              </a:defRPr>
            </a:lvl1pPr>
          </a:lstStyle>
          <a:p>
            <a:endParaRPr lang="en-US"/>
          </a:p>
        </p:txBody>
      </p:sp>
      <p:pic>
        <p:nvPicPr>
          <p:cNvPr id="15" name="Picture 14" descr="HR-Color.png"/>
          <p:cNvPicPr>
            <a:picLocks noChangeAspect="1"/>
          </p:cNvPicPr>
          <p:nvPr/>
        </p:nvPicPr>
        <p:blipFill>
          <a:blip r:embed="rId4"/>
          <a:stretch>
            <a:fillRect/>
          </a:stretch>
        </p:blipFill>
        <p:spPr>
          <a:xfrm>
            <a:off x="1554480" y="4841209"/>
            <a:ext cx="6035040" cy="340391"/>
          </a:xfrm>
          <a:prstGeom prst="rect">
            <a:avLst/>
          </a:prstGeom>
        </p:spPr>
      </p:pic>
      <p:sp>
        <p:nvSpPr>
          <p:cNvPr id="14" name="Picture Placeholder 13"/>
          <p:cNvSpPr>
            <a:spLocks noGrp="1"/>
          </p:cNvSpPr>
          <p:nvPr>
            <p:ph type="pic" sz="quarter" idx="12"/>
          </p:nvPr>
        </p:nvSpPr>
        <p:spPr>
          <a:xfrm>
            <a:off x="3307977" y="950260"/>
            <a:ext cx="2528046" cy="2528046"/>
          </a:xfrm>
          <a:prstGeom prst="ellipse">
            <a:avLst/>
          </a:prstGeom>
          <a:solidFill>
            <a:schemeClr val="bg1">
              <a:lumMod val="85000"/>
            </a:schemeClr>
          </a:solidFill>
          <a:ln w="101600">
            <a:noFill/>
            <a:miter lim="800000"/>
          </a:ln>
          <a:effectLst>
            <a:innerShdw blurRad="762000">
              <a:schemeClr val="accent1">
                <a:alpha val="80000"/>
              </a:schemeClr>
            </a:innerShdw>
            <a:softEdge rad="317500"/>
          </a:effectLst>
        </p:spPr>
        <p:txBody>
          <a:bodyPr vert="horz" lIns="91440" tIns="45720" rIns="91440" bIns="45720" rtlCol="0">
            <a:normAutofit/>
          </a:bodyPr>
          <a:lstStyle>
            <a:lvl1pPr marL="0" indent="0" algn="ctr" defTabSz="914400" rtl="0" eaLnBrk="1" latinLnBrk="0" hangingPunct="1">
              <a:spcBef>
                <a:spcPts val="2400"/>
              </a:spcBef>
              <a:buClr>
                <a:schemeClr val="accent1">
                  <a:lumMod val="60000"/>
                  <a:lumOff val="40000"/>
                </a:schemeClr>
              </a:buClr>
              <a:buFont typeface="Candara" pitchFamily="34" charset="0"/>
              <a:buNone/>
              <a:defRPr sz="2400" kern="1200">
                <a:solidFill>
                  <a:schemeClr val="tx2"/>
                </a:solidFill>
                <a:latin typeface="+mn-lt"/>
                <a:ea typeface="+mn-ea"/>
                <a:cs typeface="+mn-cs"/>
              </a:defRPr>
            </a:lvl1pPr>
          </a:lstStyle>
          <a:p>
            <a:r>
              <a:rPr lang="en-US" smtClean="0"/>
              <a:t>Click icon to add picture</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854200" y="1851212"/>
            <a:ext cx="5446714" cy="1730375"/>
          </a:xfrm>
        </p:spPr>
        <p:txBody>
          <a:bodyPr anchor="b" anchorCtr="0"/>
          <a:lstStyle>
            <a:lvl1pPr algn="ctr">
              <a:lnSpc>
                <a:spcPts val="6800"/>
              </a:lnSpc>
              <a:defRPr sz="6500" b="0" cap="none" baseline="0">
                <a:latin typeface="+mj-lt"/>
              </a:defRPr>
            </a:lvl1pPr>
          </a:lstStyle>
          <a:p>
            <a:r>
              <a:rPr lang="en-US" smtClean="0"/>
              <a:t>Click to edit Master title style</a:t>
            </a:r>
            <a:endParaRPr/>
          </a:p>
        </p:txBody>
      </p:sp>
      <p:sp>
        <p:nvSpPr>
          <p:cNvPr id="3" name="Text Placeholder 2"/>
          <p:cNvSpPr>
            <a:spLocks noGrp="1"/>
          </p:cNvSpPr>
          <p:nvPr>
            <p:ph type="body" idx="1"/>
          </p:nvPr>
        </p:nvSpPr>
        <p:spPr>
          <a:xfrm>
            <a:off x="1854200" y="3576918"/>
            <a:ext cx="5446714" cy="829982"/>
          </a:xfrm>
        </p:spPr>
        <p:txBody>
          <a:bodyPr anchor="t" anchorCtr="0">
            <a:normAutofit/>
          </a:bodyPr>
          <a:lstStyle>
            <a:lvl1pPr marL="0" indent="0" algn="ctr">
              <a:spcBef>
                <a:spcPts val="300"/>
              </a:spcBef>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06040A78-2A4B-4566-8626-79DE0D4C1085}" type="datetimeFigureOut">
              <a:rPr lang="en-US" smtClean="0"/>
              <a:t>3/18/14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C526B6-F861-4D54-BBE9-4BB519D3F342}" type="slidenum">
              <a:rPr lang="en-US" smtClean="0"/>
              <a:t>‹#›</a:t>
            </a:fld>
            <a:endParaRPr lang="en-US"/>
          </a:p>
        </p:txBody>
      </p:sp>
      <p:grpSp>
        <p:nvGrpSpPr>
          <p:cNvPr id="7" name="Group 9"/>
          <p:cNvGrpSpPr/>
          <p:nvPr/>
        </p:nvGrpSpPr>
        <p:grpSpPr>
          <a:xfrm>
            <a:off x="0" y="0"/>
            <a:ext cx="9144000" cy="1191256"/>
            <a:chOff x="0" y="0"/>
            <a:chExt cx="9144000" cy="1191256"/>
          </a:xfrm>
        </p:grpSpPr>
        <p:pic>
          <p:nvPicPr>
            <p:cNvPr id="8" name="Picture 7"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9" name="Picture 8"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grpSp>
        <p:nvGrpSpPr>
          <p:cNvPr id="10" name="Group 10"/>
          <p:cNvGrpSpPr/>
          <p:nvPr/>
        </p:nvGrpSpPr>
        <p:grpSpPr>
          <a:xfrm flipV="1">
            <a:off x="0" y="5666744"/>
            <a:ext cx="9144000" cy="1191256"/>
            <a:chOff x="0" y="0"/>
            <a:chExt cx="9144000" cy="1191256"/>
          </a:xfrm>
        </p:grpSpPr>
        <p:pic>
          <p:nvPicPr>
            <p:cNvPr id="12" name="Picture 11" descr="Overlay-Blank.jpg"/>
            <p:cNvPicPr>
              <a:picLocks noChangeAspect="1"/>
            </p:cNvPicPr>
            <p:nvPr userDrawn="1"/>
          </p:nvPicPr>
          <p:blipFill>
            <a:blip r:embed="rId2"/>
            <a:srcRect b="85555"/>
            <a:stretch>
              <a:fillRect/>
            </a:stretch>
          </p:blipFill>
          <p:spPr>
            <a:xfrm>
              <a:off x="0" y="0"/>
              <a:ext cx="9144000" cy="990600"/>
            </a:xfrm>
            <a:prstGeom prst="rect">
              <a:avLst/>
            </a:prstGeom>
          </p:spPr>
        </p:pic>
        <p:pic>
          <p:nvPicPr>
            <p:cNvPr id="13" name="Picture 12" descr="Overlay-HorizontalBridge.jpg"/>
            <p:cNvPicPr>
              <a:picLocks noChangeAspect="1"/>
            </p:cNvPicPr>
            <p:nvPr userDrawn="1"/>
          </p:nvPicPr>
          <p:blipFill>
            <a:blip r:embed="rId3"/>
            <a:stretch>
              <a:fillRect/>
            </a:stretch>
          </p:blipFill>
          <p:spPr>
            <a:xfrm flipV="1">
              <a:off x="0" y="923365"/>
              <a:ext cx="9144000" cy="267891"/>
            </a:xfrm>
            <a:prstGeom prst="rect">
              <a:avLst/>
            </a:prstGeom>
          </p:spPr>
        </p:pic>
      </p:grpSp>
      <p:pic>
        <p:nvPicPr>
          <p:cNvPr id="14" name="Picture 13" descr="HR-Color.png"/>
          <p:cNvPicPr>
            <a:picLocks noChangeAspect="1"/>
          </p:cNvPicPr>
          <p:nvPr/>
        </p:nvPicPr>
        <p:blipFill>
          <a:blip r:embed="rId4"/>
          <a:stretch>
            <a:fillRect/>
          </a:stretch>
        </p:blipFill>
        <p:spPr>
          <a:xfrm>
            <a:off x="1554480" y="3258805"/>
            <a:ext cx="6035040" cy="340391"/>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p:cNvGrpSpPr/>
          <p:nvPr/>
        </p:nvGrpSpPr>
        <p:grpSpPr>
          <a:xfrm>
            <a:off x="0" y="1372650"/>
            <a:ext cx="9144000" cy="5485350"/>
            <a:chOff x="0" y="1372650"/>
            <a:chExt cx="9144000" cy="5485350"/>
          </a:xfrm>
        </p:grpSpPr>
        <p:pic>
          <p:nvPicPr>
            <p:cNvPr id="9" name="Picture 8"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0" name="Picture 9"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792162"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marL="2055813" indent="-344488">
              <a:defRPr sz="1800"/>
            </a:lvl7pPr>
            <a:lvl8pPr marL="2055813" indent="-344488">
              <a:defRPr sz="1800"/>
            </a:lvl8pPr>
            <a:lvl9pPr marL="2055813" indent="-344488">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Content Placeholder 3"/>
          <p:cNvSpPr>
            <a:spLocks noGrp="1"/>
          </p:cNvSpPr>
          <p:nvPr>
            <p:ph sz="half" idx="2"/>
          </p:nvPr>
        </p:nvSpPr>
        <p:spPr>
          <a:xfrm>
            <a:off x="4766534" y="1774825"/>
            <a:ext cx="3566160" cy="4303713"/>
          </a:xfrm>
        </p:spPr>
        <p:txBody>
          <a:bodyPr>
            <a:normAutofit/>
          </a:bodyPr>
          <a:lstStyle>
            <a:lvl1pPr>
              <a:defRPr sz="2400"/>
            </a:lvl1pPr>
            <a:lvl2pPr>
              <a:defRPr sz="2200"/>
            </a:lvl2pPr>
            <a:lvl3pPr>
              <a:defRPr sz="2000"/>
            </a:lvl3pPr>
            <a:lvl4pPr>
              <a:defRPr sz="1800"/>
            </a:lvl4pPr>
            <a:lvl5pPr>
              <a:defRPr sz="1800"/>
            </a:lvl5pPr>
            <a:lvl6pPr>
              <a:defRPr sz="1800"/>
            </a:lvl6pPr>
            <a:lvl7pPr marL="2055813" indent="-344488">
              <a:defRPr sz="1800"/>
            </a:lvl7pPr>
            <a:lvl8pPr marL="2055813" indent="-344488">
              <a:defRPr sz="1800"/>
            </a:lvl8pPr>
            <a:lvl9pPr marL="2055813" indent="-344488">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Date Placeholder 4"/>
          <p:cNvSpPr>
            <a:spLocks noGrp="1"/>
          </p:cNvSpPr>
          <p:nvPr>
            <p:ph type="dt" sz="half" idx="10"/>
          </p:nvPr>
        </p:nvSpPr>
        <p:spPr/>
        <p:txBody>
          <a:bodyPr/>
          <a:lstStyle/>
          <a:p>
            <a:fld id="{06040A78-2A4B-4566-8626-79DE0D4C1085}" type="datetimeFigureOut">
              <a:rPr lang="en-US" smtClean="0"/>
              <a:t>3/18/14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p:cNvGrpSpPr/>
          <p:nvPr/>
        </p:nvGrpSpPr>
        <p:grpSpPr>
          <a:xfrm>
            <a:off x="0" y="1372650"/>
            <a:ext cx="9144000" cy="5485350"/>
            <a:chOff x="0" y="1372650"/>
            <a:chExt cx="9144000" cy="5485350"/>
          </a:xfrm>
        </p:grpSpPr>
        <p:pic>
          <p:nvPicPr>
            <p:cNvPr id="11" name="Picture 10"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12" name="Picture 11"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7240"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7240" y="2590799"/>
            <a:ext cx="3566160" cy="3487739"/>
          </a:xfrm>
        </p:spPr>
        <p:txBody>
          <a:bodyPr>
            <a:normAutofit/>
          </a:bodyPr>
          <a:lstStyle>
            <a:lvl1pPr>
              <a:defRPr sz="2200"/>
            </a:lvl1pPr>
            <a:lvl2pPr>
              <a:defRPr sz="20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5" name="Text Placeholder 4"/>
          <p:cNvSpPr>
            <a:spLocks noGrp="1"/>
          </p:cNvSpPr>
          <p:nvPr>
            <p:ph type="body" sz="quarter" idx="3"/>
          </p:nvPr>
        </p:nvSpPr>
        <p:spPr>
          <a:xfrm>
            <a:off x="4766048" y="1879320"/>
            <a:ext cx="3566160" cy="639762"/>
          </a:xfrm>
        </p:spPr>
        <p:txBody>
          <a:bodyPr anchor="b" anchorCtr="0">
            <a:noAutofit/>
          </a:bodyPr>
          <a:lstStyle>
            <a:lvl1pPr marL="0" indent="0" algn="ctr">
              <a:spcBef>
                <a:spcPts val="0"/>
              </a:spcBef>
              <a:buNone/>
              <a:defRPr sz="2800" b="0">
                <a:solidFill>
                  <a:schemeClr val="tx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66048" y="2590799"/>
            <a:ext cx="3566160" cy="3487739"/>
          </a:xfrm>
        </p:spPr>
        <p:txBody>
          <a:bodyPr>
            <a:normAutofit/>
          </a:bodyPr>
          <a:lstStyle>
            <a:lvl1pPr>
              <a:defRPr sz="2200"/>
            </a:lvl1pPr>
            <a:lvl2pPr>
              <a:defRPr sz="20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7" name="Date Placeholder 6"/>
          <p:cNvSpPr>
            <a:spLocks noGrp="1"/>
          </p:cNvSpPr>
          <p:nvPr>
            <p:ph type="dt" sz="half" idx="10"/>
          </p:nvPr>
        </p:nvSpPr>
        <p:spPr/>
        <p:txBody>
          <a:bodyPr/>
          <a:lstStyle/>
          <a:p>
            <a:fld id="{06040A78-2A4B-4566-8626-79DE0D4C1085}" type="datetimeFigureOut">
              <a:rPr lang="en-US" smtClean="0"/>
              <a:t>3/18/14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C526B6-F861-4D54-BBE9-4BB519D3F342}" type="slidenum">
              <a:rPr lang="en-US" smtClean="0"/>
              <a:t>‹#›</a:t>
            </a:fld>
            <a:endParaRPr lang="en-US"/>
          </a:p>
        </p:txBody>
      </p:sp>
      <p:pic>
        <p:nvPicPr>
          <p:cNvPr id="14" name="Picture 13" descr="Overlay-HorizontalBridge.jpg"/>
          <p:cNvPicPr>
            <a:picLocks noChangeAspect="1"/>
          </p:cNvPicPr>
          <p:nvPr/>
        </p:nvPicPr>
        <p:blipFill>
          <a:blip r:embed="rId3"/>
          <a:srcRect t="23425" r="61031" b="39764"/>
          <a:stretch>
            <a:fillRect/>
          </a:stretch>
        </p:blipFill>
        <p:spPr>
          <a:xfrm>
            <a:off x="4766048" y="2460812"/>
            <a:ext cx="3563348" cy="98613"/>
          </a:xfrm>
          <a:prstGeom prst="rect">
            <a:avLst/>
          </a:prstGeom>
          <a:solidFill>
            <a:schemeClr val="bg2">
              <a:lumMod val="40000"/>
              <a:lumOff val="60000"/>
            </a:schemeClr>
          </a:solidFill>
        </p:spPr>
      </p:pic>
      <p:pic>
        <p:nvPicPr>
          <p:cNvPr id="15" name="Picture 14" descr="Overlay-HorizontalBridge.jpg"/>
          <p:cNvPicPr>
            <a:picLocks noChangeAspect="1"/>
          </p:cNvPicPr>
          <p:nvPr/>
        </p:nvPicPr>
        <p:blipFill>
          <a:blip r:embed="rId3"/>
          <a:srcRect t="23425" r="61031" b="39764"/>
          <a:stretch>
            <a:fillRect/>
          </a:stretch>
        </p:blipFill>
        <p:spPr>
          <a:xfrm>
            <a:off x="780052" y="2460812"/>
            <a:ext cx="3563348" cy="98613"/>
          </a:xfrm>
          <a:prstGeom prst="rect">
            <a:avLst/>
          </a:prstGeom>
          <a:solidFill>
            <a:schemeClr val="bg2">
              <a:lumMod val="40000"/>
              <a:lumOff val="60000"/>
            </a:schemeClr>
          </a:solidFill>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6" name="Group 5"/>
          <p:cNvGrpSpPr/>
          <p:nvPr/>
        </p:nvGrpSpPr>
        <p:grpSpPr>
          <a:xfrm>
            <a:off x="0" y="1372650"/>
            <a:ext cx="9144000" cy="5485350"/>
            <a:chOff x="0" y="1372650"/>
            <a:chExt cx="9144000" cy="5485350"/>
          </a:xfrm>
        </p:grpSpPr>
        <p:pic>
          <p:nvPicPr>
            <p:cNvPr id="7" name="Picture 6" descr="Overlay-Blank.jpg"/>
            <p:cNvPicPr>
              <a:picLocks noChangeAspect="1"/>
            </p:cNvPicPr>
            <p:nvPr userDrawn="1"/>
          </p:nvPicPr>
          <p:blipFill>
            <a:blip r:embed="rId2"/>
            <a:srcRect t="23333"/>
            <a:stretch>
              <a:fillRect/>
            </a:stretch>
          </p:blipFill>
          <p:spPr>
            <a:xfrm>
              <a:off x="0" y="1600200"/>
              <a:ext cx="9144000" cy="5257800"/>
            </a:xfrm>
            <a:prstGeom prst="rect">
              <a:avLst/>
            </a:prstGeom>
          </p:spPr>
        </p:pic>
        <p:pic>
          <p:nvPicPr>
            <p:cNvPr id="8" name="Picture 7" descr="Overlay-HorizontalBridge.jpg"/>
            <p:cNvPicPr>
              <a:picLocks noChangeAspect="1"/>
            </p:cNvPicPr>
            <p:nvPr userDrawn="1"/>
          </p:nvPicPr>
          <p:blipFill>
            <a:blip r:embed="rId3"/>
            <a:stretch>
              <a:fillRect/>
            </a:stretch>
          </p:blipFill>
          <p:spPr>
            <a:xfrm>
              <a:off x="0" y="1372650"/>
              <a:ext cx="9144000" cy="267891"/>
            </a:xfrm>
            <a:prstGeom prst="rect">
              <a:avLst/>
            </a:prstGeom>
          </p:spPr>
        </p:pic>
      </p:gr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06040A78-2A4B-4566-8626-79DE0D4C1085}" type="datetimeFigureOut">
              <a:rPr lang="en-US" smtClean="0"/>
              <a:t>3/18/14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Overlay-Blank.jpg"/>
          <p:cNvPicPr>
            <a:picLocks noChangeAspect="1"/>
          </p:cNvPicPr>
          <p:nvPr/>
        </p:nvPicPr>
        <p:blipFill>
          <a:blip r:embed="rId2"/>
          <a:stretch>
            <a:fillRect/>
          </a:stretch>
        </p:blipFill>
        <p:spPr>
          <a:xfrm>
            <a:off x="0" y="0"/>
            <a:ext cx="9144000" cy="6858000"/>
          </a:xfrm>
          <a:prstGeom prst="rect">
            <a:avLst/>
          </a:prstGeom>
        </p:spPr>
      </p:pic>
      <p:sp>
        <p:nvSpPr>
          <p:cNvPr id="2" name="Date Placeholder 1"/>
          <p:cNvSpPr>
            <a:spLocks noGrp="1"/>
          </p:cNvSpPr>
          <p:nvPr>
            <p:ph type="dt" sz="half" idx="10"/>
          </p:nvPr>
        </p:nvSpPr>
        <p:spPr/>
        <p:txBody>
          <a:bodyPr/>
          <a:lstStyle/>
          <a:p>
            <a:fld id="{06040A78-2A4B-4566-8626-79DE0D4C1085}" type="datetimeFigureOut">
              <a:rPr lang="en-US" smtClean="0"/>
              <a:t>3/18/14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C526B6-F861-4D54-BBE9-4BB519D3F34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grpSp>
        <p:nvGrpSpPr>
          <p:cNvPr id="8" name="Group 11"/>
          <p:cNvGrpSpPr/>
          <p:nvPr/>
        </p:nvGrpSpPr>
        <p:grpSpPr>
          <a:xfrm>
            <a:off x="4267200" y="0"/>
            <a:ext cx="4876800" cy="6858000"/>
            <a:chOff x="4267200" y="0"/>
            <a:chExt cx="4876800" cy="6858000"/>
          </a:xfrm>
        </p:grpSpPr>
        <p:pic>
          <p:nvPicPr>
            <p:cNvPr id="9" name="Picture 8" descr="Overlay-Blank.jpg"/>
            <p:cNvPicPr>
              <a:picLocks noChangeAspect="1"/>
            </p:cNvPicPr>
            <p:nvPr userDrawn="1"/>
          </p:nvPicPr>
          <p:blipFill>
            <a:blip r:embed="rId2"/>
            <a:srcRect l="4302" r="46875"/>
            <a:stretch>
              <a:fillRect/>
            </a:stretch>
          </p:blipFill>
          <p:spPr>
            <a:xfrm>
              <a:off x="4495800" y="0"/>
              <a:ext cx="4648200" cy="6858000"/>
            </a:xfrm>
            <a:prstGeom prst="rect">
              <a:avLst/>
            </a:prstGeom>
          </p:spPr>
        </p:pic>
        <p:pic>
          <p:nvPicPr>
            <p:cNvPr id="10" name="Picture 9" descr="Overlay-VerticalBridge.jpg"/>
            <p:cNvPicPr>
              <a:picLocks noChangeAspect="1"/>
            </p:cNvPicPr>
            <p:nvPr userDrawn="1"/>
          </p:nvPicPr>
          <p:blipFill>
            <a:blip r:embed="rId3"/>
            <a:stretch>
              <a:fillRect/>
            </a:stretch>
          </p:blipFill>
          <p:spPr>
            <a:xfrm flipH="1">
              <a:off x="4267200" y="0"/>
              <a:ext cx="267891" cy="6858000"/>
            </a:xfrm>
            <a:prstGeom prst="rect">
              <a:avLst/>
            </a:prstGeom>
          </p:spPr>
        </p:pic>
      </p:grpSp>
      <p:sp>
        <p:nvSpPr>
          <p:cNvPr id="2" name="Title 1"/>
          <p:cNvSpPr>
            <a:spLocks noGrp="1"/>
          </p:cNvSpPr>
          <p:nvPr>
            <p:ph type="title"/>
          </p:nvPr>
        </p:nvSpPr>
        <p:spPr>
          <a:xfrm>
            <a:off x="381000" y="609600"/>
            <a:ext cx="3612776" cy="1537447"/>
          </a:xfrm>
        </p:spPr>
        <p:txBody>
          <a:bodyPr anchor="b"/>
          <a:lstStyle>
            <a:lvl1pPr algn="ctr">
              <a:lnSpc>
                <a:spcPct val="100000"/>
              </a:lnSpc>
              <a:defRPr sz="3600" b="0"/>
            </a:lvl1pPr>
          </a:lstStyle>
          <a:p>
            <a:r>
              <a:rPr lang="en-US" smtClean="0"/>
              <a:t>Click to edit Master title style</a:t>
            </a:r>
            <a:endParaRPr/>
          </a:p>
        </p:txBody>
      </p:sp>
      <p:sp>
        <p:nvSpPr>
          <p:cNvPr id="3" name="Content Placeholder 2"/>
          <p:cNvSpPr>
            <a:spLocks noGrp="1"/>
          </p:cNvSpPr>
          <p:nvPr>
            <p:ph idx="1"/>
          </p:nvPr>
        </p:nvSpPr>
        <p:spPr>
          <a:xfrm>
            <a:off x="4885859" y="381001"/>
            <a:ext cx="3813174" cy="5697537"/>
          </a:xfrm>
        </p:spPr>
        <p:txBody>
          <a:bodyPr>
            <a:normAutofit/>
          </a:bodyPr>
          <a:lstStyle>
            <a:lvl1pPr>
              <a:defRPr sz="2400" b="0"/>
            </a:lvl1pPr>
            <a:lvl2pPr>
              <a:defRPr sz="2200" b="0"/>
            </a:lvl2pPr>
            <a:lvl3pPr>
              <a:defRPr sz="2000" b="0"/>
            </a:lvl3pPr>
            <a:lvl4pPr>
              <a:defRPr sz="1800" b="0"/>
            </a:lvl4pPr>
            <a:lvl5pPr>
              <a:defRPr sz="1800" b="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endParaRPr dirty="0"/>
          </a:p>
        </p:txBody>
      </p:sp>
      <p:sp>
        <p:nvSpPr>
          <p:cNvPr id="4" name="Text Placeholder 3"/>
          <p:cNvSpPr>
            <a:spLocks noGrp="1"/>
          </p:cNvSpPr>
          <p:nvPr>
            <p:ph type="body" sz="half" idx="2"/>
          </p:nvPr>
        </p:nvSpPr>
        <p:spPr>
          <a:xfrm>
            <a:off x="381000" y="2209801"/>
            <a:ext cx="3612776" cy="3200400"/>
          </a:xfrm>
        </p:spPr>
        <p:txBody>
          <a:bodyPr>
            <a:normAutofit/>
          </a:bodyPr>
          <a:lstStyle>
            <a:lvl1pPr marL="0" indent="0" algn="ctr">
              <a:spcBef>
                <a:spcPts val="600"/>
              </a:spcBef>
              <a:buNone/>
              <a:defRPr sz="1800" b="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06040A78-2A4B-4566-8626-79DE0D4C1085}" type="datetimeFigureOut">
              <a:rPr lang="en-US" smtClean="0"/>
              <a:t>3/18/14</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4267200" y="6356350"/>
            <a:ext cx="609600" cy="365125"/>
          </a:xfrm>
        </p:spPr>
        <p:txBody>
          <a:bodyPr/>
          <a:lstStyle>
            <a:lvl1pPr algn="ctr">
              <a:defRPr>
                <a:solidFill>
                  <a:schemeClr val="tx2">
                    <a:lumMod val="40000"/>
                    <a:lumOff val="60000"/>
                  </a:schemeClr>
                </a:solidFill>
              </a:defRPr>
            </a:lvl1pPr>
          </a:lstStyle>
          <a:p>
            <a:fld id="{3EC526B6-F861-4D54-BBE9-4BB519D3F34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2162" y="40341"/>
            <a:ext cx="7570787" cy="1411941"/>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92162" y="1761565"/>
            <a:ext cx="7570787" cy="4289611"/>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5"/>
            <a:r>
              <a:rPr lang="en-US" dirty="0" smtClean="0"/>
              <a:t>Sixth level</a:t>
            </a:r>
          </a:p>
          <a:p>
            <a:pPr lvl="6"/>
            <a:r>
              <a:rPr lang="en-US" dirty="0" smtClean="0"/>
              <a:t>Seventh level</a:t>
            </a:r>
          </a:p>
          <a:p>
            <a:pPr lvl="7"/>
            <a:r>
              <a:rPr lang="en-US" dirty="0" smtClean="0"/>
              <a:t>Eighth level</a:t>
            </a:r>
          </a:p>
          <a:p>
            <a:pPr lvl="8"/>
            <a:r>
              <a:rPr lang="en-US" dirty="0" smtClean="0"/>
              <a:t>Ninth level</a:t>
            </a:r>
          </a:p>
          <a:p>
            <a:pPr lvl="4"/>
            <a:endParaRPr dirty="0"/>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200" b="1">
                <a:solidFill>
                  <a:schemeClr val="tx2">
                    <a:lumMod val="40000"/>
                    <a:lumOff val="60000"/>
                  </a:schemeClr>
                </a:solidFill>
              </a:defRPr>
            </a:lvl1pPr>
          </a:lstStyle>
          <a:p>
            <a:fld id="{06040A78-2A4B-4566-8626-79DE0D4C1085}" type="datetimeFigureOut">
              <a:rPr lang="en-US" smtClean="0"/>
              <a:t>3/18/14</a:t>
            </a:fld>
            <a:endParaRPr lang="en-US"/>
          </a:p>
        </p:txBody>
      </p:sp>
      <p:sp>
        <p:nvSpPr>
          <p:cNvPr id="6" name="Slide Number Placeholder 5"/>
          <p:cNvSpPr>
            <a:spLocks noGrp="1"/>
          </p:cNvSpPr>
          <p:nvPr>
            <p:ph type="sldNum" sz="quarter" idx="4"/>
          </p:nvPr>
        </p:nvSpPr>
        <p:spPr>
          <a:xfrm>
            <a:off x="4267200" y="6356350"/>
            <a:ext cx="609600" cy="365125"/>
          </a:xfrm>
          <a:prstGeom prst="rect">
            <a:avLst/>
          </a:prstGeom>
        </p:spPr>
        <p:txBody>
          <a:bodyPr vert="horz" lIns="91440" tIns="45720" rIns="91440" bIns="45720" rtlCol="0" anchor="ctr"/>
          <a:lstStyle>
            <a:lvl1pPr algn="ctr">
              <a:defRPr sz="1200" b="1">
                <a:solidFill>
                  <a:schemeClr val="tx2">
                    <a:lumMod val="40000"/>
                    <a:lumOff val="60000"/>
                  </a:schemeClr>
                </a:solidFill>
              </a:defRPr>
            </a:lvl1pPr>
          </a:lstStyle>
          <a:p>
            <a:fld id="{3EC526B6-F861-4D54-BBE9-4BB519D3F342}" type="slidenum">
              <a:rPr lang="en-US" smtClean="0"/>
              <a:t>‹#›</a:t>
            </a:fld>
            <a:endParaRPr lang="en-US"/>
          </a:p>
        </p:txBody>
      </p:sp>
      <p:sp>
        <p:nvSpPr>
          <p:cNvPr id="5" name="Footer Placeholder 4"/>
          <p:cNvSpPr>
            <a:spLocks noGrp="1"/>
          </p:cNvSpPr>
          <p:nvPr>
            <p:ph type="ftr" sz="quarter" idx="3"/>
          </p:nvPr>
        </p:nvSpPr>
        <p:spPr>
          <a:xfrm>
            <a:off x="372035" y="6356350"/>
            <a:ext cx="2895600" cy="365125"/>
          </a:xfrm>
          <a:prstGeom prst="rect">
            <a:avLst/>
          </a:prstGeom>
        </p:spPr>
        <p:txBody>
          <a:bodyPr vert="horz" lIns="91440" tIns="45720" rIns="91440" bIns="45720" rtlCol="0" anchor="ctr"/>
          <a:lstStyle>
            <a:lvl1pPr algn="l">
              <a:defRPr sz="1200" b="1">
                <a:solidFill>
                  <a:schemeClr val="tx2">
                    <a:lumMod val="40000"/>
                    <a:lumOff val="60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ctr" defTabSz="914400" rtl="0" eaLnBrk="1" latinLnBrk="0" hangingPunct="1">
        <a:lnSpc>
          <a:spcPts val="6000"/>
        </a:lnSpc>
        <a:spcBef>
          <a:spcPct val="0"/>
        </a:spcBef>
        <a:buNone/>
        <a:defRPr sz="5400" kern="1200">
          <a:solidFill>
            <a:schemeClr val="tx2"/>
          </a:solidFill>
          <a:latin typeface="+mn-lt"/>
          <a:ea typeface="+mj-ea"/>
          <a:cs typeface="+mj-cs"/>
        </a:defRPr>
      </a:lvl1pPr>
    </p:titleStyle>
    <p:bodyStyle>
      <a:lvl1pPr marL="342900" indent="-342900" algn="l" defTabSz="914400" rtl="0" eaLnBrk="1" latinLnBrk="0" hangingPunct="1">
        <a:spcBef>
          <a:spcPts val="2400"/>
        </a:spcBef>
        <a:buClr>
          <a:schemeClr val="accent1">
            <a:lumMod val="60000"/>
            <a:lumOff val="40000"/>
          </a:schemeClr>
        </a:buClr>
        <a:buFont typeface="Candara" pitchFamily="34" charset="0"/>
        <a:buChar char="•"/>
        <a:defRPr sz="2800" kern="1200">
          <a:solidFill>
            <a:schemeClr val="tx2"/>
          </a:solidFill>
          <a:latin typeface="+mn-lt"/>
          <a:ea typeface="+mn-ea"/>
          <a:cs typeface="+mn-cs"/>
        </a:defRPr>
      </a:lvl1pPr>
      <a:lvl2pPr marL="685800" indent="-336550" algn="l" defTabSz="914400" rtl="0" eaLnBrk="1" latinLnBrk="0" hangingPunct="1">
        <a:spcBef>
          <a:spcPts val="600"/>
        </a:spcBef>
        <a:buClr>
          <a:schemeClr val="tx2"/>
        </a:buClr>
        <a:buFont typeface="Candara" pitchFamily="34" charset="0"/>
        <a:buChar char="•"/>
        <a:defRPr sz="2600" kern="1200">
          <a:solidFill>
            <a:schemeClr val="tx2"/>
          </a:solidFill>
          <a:latin typeface="+mn-lt"/>
          <a:ea typeface="+mn-ea"/>
          <a:cs typeface="+mn-cs"/>
        </a:defRPr>
      </a:lvl2pPr>
      <a:lvl3pPr marL="1035050" indent="-349250" algn="l" defTabSz="914400" rtl="0" eaLnBrk="1" latinLnBrk="0" hangingPunct="1">
        <a:spcBef>
          <a:spcPts val="600"/>
        </a:spcBef>
        <a:buClr>
          <a:schemeClr val="accent1">
            <a:lumMod val="60000"/>
            <a:lumOff val="40000"/>
          </a:schemeClr>
        </a:buClr>
        <a:buFont typeface="Candara" pitchFamily="34" charset="0"/>
        <a:buChar char="•"/>
        <a:defRPr sz="2400" kern="1200">
          <a:solidFill>
            <a:schemeClr val="tx2"/>
          </a:solidFill>
          <a:latin typeface="+mn-lt"/>
          <a:ea typeface="+mn-ea"/>
          <a:cs typeface="+mn-cs"/>
        </a:defRPr>
      </a:lvl3pPr>
      <a:lvl4pPr marL="1371600" indent="-336550" algn="l" defTabSz="914400" rtl="0" eaLnBrk="1" latinLnBrk="0" hangingPunct="1">
        <a:spcBef>
          <a:spcPts val="600"/>
        </a:spcBef>
        <a:buClr>
          <a:schemeClr val="tx2"/>
        </a:buClr>
        <a:buFont typeface="Candara" pitchFamily="34" charset="0"/>
        <a:buChar char="•"/>
        <a:defRPr sz="2200" kern="1200">
          <a:solidFill>
            <a:schemeClr val="tx2"/>
          </a:solidFill>
          <a:latin typeface="+mn-lt"/>
          <a:ea typeface="+mn-ea"/>
          <a:cs typeface="+mn-cs"/>
        </a:defRPr>
      </a:lvl4pPr>
      <a:lvl5pPr marL="1720850" indent="-349250" algn="l" defTabSz="914400" rtl="0" eaLnBrk="1" latinLnBrk="0" hangingPunct="1">
        <a:spcBef>
          <a:spcPts val="600"/>
        </a:spcBef>
        <a:buClr>
          <a:schemeClr val="accent1">
            <a:lumMod val="60000"/>
            <a:lumOff val="40000"/>
          </a:schemeClr>
        </a:buClr>
        <a:buFont typeface="Candara" pitchFamily="34" charset="0"/>
        <a:buChar char="•"/>
        <a:defRPr sz="2000" kern="1200">
          <a:solidFill>
            <a:schemeClr val="tx2"/>
          </a:solidFill>
          <a:latin typeface="+mn-lt"/>
          <a:ea typeface="+mn-ea"/>
          <a:cs typeface="+mn-cs"/>
        </a:defRPr>
      </a:lvl5pPr>
      <a:lvl6pPr marL="2055813" indent="-344488" algn="l" defTabSz="914400" rtl="0" eaLnBrk="1" latinLnBrk="0" hangingPunct="1">
        <a:spcBef>
          <a:spcPct val="20000"/>
        </a:spcBef>
        <a:buFont typeface="Arial" pitchFamily="34" charset="0"/>
        <a:buChar char="•"/>
        <a:defRPr lang="en-US" sz="2000" kern="1200" dirty="0" smtClean="0">
          <a:solidFill>
            <a:schemeClr val="tx2"/>
          </a:solidFill>
          <a:latin typeface="+mn-lt"/>
          <a:ea typeface="+mn-ea"/>
          <a:cs typeface="+mn-cs"/>
        </a:defRPr>
      </a:lvl6pPr>
      <a:lvl7pPr marL="2398713" indent="-344488" algn="l" defTabSz="914400" rtl="0" eaLnBrk="1" latinLnBrk="0" hangingPunct="1">
        <a:spcBef>
          <a:spcPct val="20000"/>
        </a:spcBef>
        <a:buClr>
          <a:schemeClr val="accent1">
            <a:lumMod val="60000"/>
            <a:lumOff val="40000"/>
          </a:schemeClr>
        </a:buClr>
        <a:buFont typeface="Arial" pitchFamily="34" charset="0"/>
        <a:buChar char="•"/>
        <a:defRPr lang="en-US" sz="2000" kern="1200" dirty="0" smtClean="0">
          <a:solidFill>
            <a:schemeClr val="tx2"/>
          </a:solidFill>
          <a:latin typeface="+mn-lt"/>
          <a:ea typeface="+mn-ea"/>
          <a:cs typeface="+mn-cs"/>
        </a:defRPr>
      </a:lvl7pPr>
      <a:lvl8pPr marL="2743200" indent="-344488" algn="l" defTabSz="914400" rtl="0" eaLnBrk="1" latinLnBrk="0" hangingPunct="1">
        <a:spcBef>
          <a:spcPct val="20000"/>
        </a:spcBef>
        <a:buFont typeface="Arial" pitchFamily="34" charset="0"/>
        <a:buChar char="•"/>
        <a:defRPr lang="en-US" sz="2000" kern="1200" dirty="0" smtClean="0">
          <a:solidFill>
            <a:schemeClr val="tx2"/>
          </a:solidFill>
          <a:latin typeface="+mn-lt"/>
          <a:ea typeface="+mn-ea"/>
          <a:cs typeface="+mn-cs"/>
        </a:defRPr>
      </a:lvl8pPr>
      <a:lvl9pPr marL="3087688" indent="-344488" algn="l" defTabSz="914400" rtl="0" eaLnBrk="1" latinLnBrk="0" hangingPunct="1">
        <a:spcBef>
          <a:spcPct val="20000"/>
        </a:spcBef>
        <a:buClr>
          <a:schemeClr val="accent1">
            <a:lumMod val="60000"/>
            <a:lumOff val="40000"/>
          </a:schemeClr>
        </a:buClr>
        <a:buFont typeface="Arial" pitchFamily="34" charset="0"/>
        <a:buChar char="•"/>
        <a:defRPr lang="en-US" sz="2000" kern="1200" dirty="0" smtClean="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1" Type="http://schemas.microsoft.com/office/2007/relationships/media" Target="../media/media1.wmv"/><Relationship Id="rId2" Type="http://schemas.openxmlformats.org/officeDocument/2006/relationships/video" Target="../media/media1.wm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4200" y="672377"/>
            <a:ext cx="5446713" cy="3791451"/>
          </a:xfrm>
        </p:spPr>
        <p:txBody>
          <a:bodyPr/>
          <a:lstStyle/>
          <a:p>
            <a:r>
              <a:rPr lang="en-US" sz="2800" dirty="0" smtClean="0"/>
              <a:t>A CASE STUDY OF THE IMPLEMENTATION OF RESPONSE TO INTERVENTION AND ITS IMPACT ON TEACHER EFFICACY</a:t>
            </a:r>
            <a:endParaRPr lang="en-US" sz="2800" dirty="0"/>
          </a:p>
        </p:txBody>
      </p:sp>
      <p:sp>
        <p:nvSpPr>
          <p:cNvPr id="3" name="Subtitle 2"/>
          <p:cNvSpPr>
            <a:spLocks noGrp="1"/>
          </p:cNvSpPr>
          <p:nvPr>
            <p:ph type="subTitle" idx="1"/>
          </p:nvPr>
        </p:nvSpPr>
        <p:spPr/>
        <p:txBody>
          <a:bodyPr/>
          <a:lstStyle/>
          <a:p>
            <a:endParaRPr lang="en-US" dirty="0" smtClean="0"/>
          </a:p>
          <a:p>
            <a:r>
              <a:rPr lang="en-US" dirty="0" smtClean="0"/>
              <a:t>TRACEY I. MACCIA</a:t>
            </a:r>
            <a:endParaRPr lang="en-US" dirty="0"/>
          </a:p>
        </p:txBody>
      </p:sp>
    </p:spTree>
    <p:extLst>
      <p:ext uri="{BB962C8B-B14F-4D97-AF65-F5344CB8AC3E}">
        <p14:creationId xmlns:p14="http://schemas.microsoft.com/office/powerpoint/2010/main" val="114311817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REVIEW</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RTI and Problem Solving-Minneapolis Public School (1992) study and the Heartland Area Education study (1990).</a:t>
            </a:r>
          </a:p>
          <a:p>
            <a:r>
              <a:rPr lang="en-US" dirty="0" smtClean="0"/>
              <a:t>Conclusion: problem solving methods to improve assessment and decision making regarding eligibility for special education</a:t>
            </a:r>
          </a:p>
          <a:p>
            <a:r>
              <a:rPr lang="en-US" dirty="0" smtClean="0"/>
              <a:t>Askew et al (2002) found that provision of instructional interventions at tier one level can change educational outcomes and reduce the number of students requiring special education services</a:t>
            </a:r>
            <a:endParaRPr lang="en-US" dirty="0"/>
          </a:p>
        </p:txBody>
      </p:sp>
    </p:spTree>
    <p:extLst>
      <p:ext uri="{BB962C8B-B14F-4D97-AF65-F5344CB8AC3E}">
        <p14:creationId xmlns:p14="http://schemas.microsoft.com/office/powerpoint/2010/main" val="20151313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REVIEW</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RTI AND Referral Rate-Tilly (2003) conducted a study over a four year time-span on 120 schools in Iowa who were using a tiered problem solving program. </a:t>
            </a:r>
          </a:p>
          <a:p>
            <a:r>
              <a:rPr lang="en-US" dirty="0" smtClean="0"/>
              <a:t>Tilly’s studied acknowledged RTI as having the demonstrated ability to reduce the number of special education referrals and placements for participating students</a:t>
            </a:r>
          </a:p>
          <a:p>
            <a:r>
              <a:rPr lang="en-US" dirty="0" smtClean="0"/>
              <a:t>Tilly’s study recorded a decrease in the number of special education referrals by: 39% for kindergartners, 32% for first graders, 21% for second graders and 19% for third graders</a:t>
            </a:r>
            <a:endParaRPr lang="en-US" dirty="0"/>
          </a:p>
        </p:txBody>
      </p:sp>
    </p:spTree>
    <p:extLst>
      <p:ext uri="{BB962C8B-B14F-4D97-AF65-F5344CB8AC3E}">
        <p14:creationId xmlns:p14="http://schemas.microsoft.com/office/powerpoint/2010/main" val="417710518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REVIEW</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RTI AND Efficacy-Greenfield, </a:t>
            </a:r>
            <a:r>
              <a:rPr lang="en-US" dirty="0" err="1" smtClean="0"/>
              <a:t>Rinaldi</a:t>
            </a:r>
            <a:r>
              <a:rPr lang="en-US" dirty="0" smtClean="0"/>
              <a:t>, Proctor &amp; </a:t>
            </a:r>
            <a:r>
              <a:rPr lang="en-US" dirty="0" err="1" smtClean="0"/>
              <a:t>Cardarelli</a:t>
            </a:r>
            <a:r>
              <a:rPr lang="en-US" dirty="0"/>
              <a:t> </a:t>
            </a:r>
            <a:r>
              <a:rPr lang="en-US" dirty="0" smtClean="0"/>
              <a:t>examined teachers’ perceptions of RTI in their school at an urban elementary school in the Northeast serving 310 students </a:t>
            </a:r>
          </a:p>
          <a:p>
            <a:r>
              <a:rPr lang="en-US" dirty="0" smtClean="0"/>
              <a:t>The overall findings suggest two general outcomes: student data showed progress monitoring was present and teachers reported that student data helped to increase student achievement</a:t>
            </a:r>
          </a:p>
          <a:p>
            <a:r>
              <a:rPr lang="en-US" dirty="0" smtClean="0"/>
              <a:t>Francis (2009) conducted research on RTI and teacher efficacy and found that as teachers gained more knowledge about RTI, they also began to believe that the school was more adequately addressing the needs of struggling students</a:t>
            </a:r>
            <a:endParaRPr lang="en-US" dirty="0"/>
          </a:p>
        </p:txBody>
      </p:sp>
    </p:spTree>
    <p:extLst>
      <p:ext uri="{BB962C8B-B14F-4D97-AF65-F5344CB8AC3E}">
        <p14:creationId xmlns:p14="http://schemas.microsoft.com/office/powerpoint/2010/main" val="169809654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REVIEW</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RTI and Efficacy, cont.-Bandura (1993) &amp; </a:t>
            </a:r>
            <a:r>
              <a:rPr lang="en-US" dirty="0" err="1" smtClean="0"/>
              <a:t>Goddar</a:t>
            </a:r>
            <a:r>
              <a:rPr lang="en-US" dirty="0" smtClean="0"/>
              <a:t>, Hoy, </a:t>
            </a:r>
            <a:r>
              <a:rPr lang="en-US" dirty="0" err="1" smtClean="0"/>
              <a:t>Woolfolk</a:t>
            </a:r>
            <a:r>
              <a:rPr lang="en-US" dirty="0" smtClean="0"/>
              <a:t>-Hoy (2000) conducted a study on the beliefs of teachers regarding their instructional efficacy </a:t>
            </a:r>
          </a:p>
          <a:p>
            <a:r>
              <a:rPr lang="en-US" dirty="0" smtClean="0"/>
              <a:t>Bandura found that the single influence that was attributed to student performance was the belief of the faculty about their collective efficacy to both motivate and educate the students they served</a:t>
            </a:r>
          </a:p>
          <a:p>
            <a:r>
              <a:rPr lang="en-US" dirty="0" err="1" smtClean="0"/>
              <a:t>Goodard</a:t>
            </a:r>
            <a:r>
              <a:rPr lang="en-US" dirty="0" smtClean="0"/>
              <a:t> et al (2000) found that collective efficacy was a significant predictor of academic achievement</a:t>
            </a:r>
          </a:p>
        </p:txBody>
      </p:sp>
    </p:spTree>
    <p:extLst>
      <p:ext uri="{BB962C8B-B14F-4D97-AF65-F5344CB8AC3E}">
        <p14:creationId xmlns:p14="http://schemas.microsoft.com/office/powerpoint/2010/main" val="43281375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REVIEW</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RTI, Supportive School Environment and Teacher Efficacy</a:t>
            </a:r>
          </a:p>
          <a:p>
            <a:pPr marL="0" indent="0">
              <a:buNone/>
            </a:pPr>
            <a:r>
              <a:rPr lang="en-US" dirty="0" smtClean="0"/>
              <a:t>Lose (2008) recognized that administrators have a distinct and potent position in implementing a systemic change required in implementing RTI</a:t>
            </a:r>
          </a:p>
          <a:p>
            <a:pPr marL="0" indent="0">
              <a:buNone/>
            </a:pPr>
            <a:r>
              <a:rPr lang="en-US" dirty="0" smtClean="0"/>
              <a:t>RAND (1970’s) studies found that not only is administrative support critical to successful implementation but that active support by district leaders is also crucial to new initiatives</a:t>
            </a:r>
          </a:p>
          <a:p>
            <a:endParaRPr lang="en-US" dirty="0"/>
          </a:p>
        </p:txBody>
      </p:sp>
    </p:spTree>
    <p:extLst>
      <p:ext uri="{BB962C8B-B14F-4D97-AF65-F5344CB8AC3E}">
        <p14:creationId xmlns:p14="http://schemas.microsoft.com/office/powerpoint/2010/main" val="238593267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REFERRAL RATES</a:t>
            </a:r>
            <a:endParaRPr lang="en-US" dirty="0"/>
          </a:p>
        </p:txBody>
      </p:sp>
      <p:sp>
        <p:nvSpPr>
          <p:cNvPr id="3" name="Content Placeholder 2"/>
          <p:cNvSpPr>
            <a:spLocks noGrp="1"/>
          </p:cNvSpPr>
          <p:nvPr>
            <p:ph idx="1"/>
          </p:nvPr>
        </p:nvSpPr>
        <p:spPr>
          <a:xfrm>
            <a:off x="792162" y="2278607"/>
            <a:ext cx="7570787" cy="3772569"/>
          </a:xfrm>
        </p:spPr>
        <p:txBody>
          <a:bodyPr/>
          <a:lstStyle/>
          <a:p>
            <a:r>
              <a:rPr lang="en-US" dirty="0" smtClean="0"/>
              <a:t>Research reveals that a tiered system of delivery of instruction like RTI has been found to have a positive effect on lowering the number of students referred for special education services</a:t>
            </a:r>
          </a:p>
          <a:p>
            <a:endParaRPr lang="en-US" dirty="0"/>
          </a:p>
        </p:txBody>
      </p:sp>
    </p:spTree>
    <p:extLst>
      <p:ext uri="{BB962C8B-B14F-4D97-AF65-F5344CB8AC3E}">
        <p14:creationId xmlns:p14="http://schemas.microsoft.com/office/powerpoint/2010/main" val="115997415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2162" y="-317511"/>
            <a:ext cx="7570787" cy="2079076"/>
          </a:xfrm>
        </p:spPr>
        <p:txBody>
          <a:bodyPr/>
          <a:lstStyle/>
          <a:p>
            <a:r>
              <a:rPr lang="en-US" dirty="0" smtClean="0"/>
              <a:t>TEACHER EFFICACY</a:t>
            </a:r>
            <a:br>
              <a:rPr lang="en-US" dirty="0" smtClean="0"/>
            </a:br>
            <a:r>
              <a:rPr lang="en-US" sz="2400" dirty="0" smtClean="0"/>
              <a:t>(AS IT RELATES TO IMPLEMENTATION OF RTI)</a:t>
            </a:r>
            <a:endParaRPr lang="en-US" sz="2400" dirty="0"/>
          </a:p>
        </p:txBody>
      </p:sp>
      <p:sp>
        <p:nvSpPr>
          <p:cNvPr id="3" name="Content Placeholder 2"/>
          <p:cNvSpPr>
            <a:spLocks noGrp="1"/>
          </p:cNvSpPr>
          <p:nvPr>
            <p:ph idx="1"/>
          </p:nvPr>
        </p:nvSpPr>
        <p:spPr>
          <a:xfrm>
            <a:off x="792162" y="1761565"/>
            <a:ext cx="7570787" cy="4541958"/>
          </a:xfrm>
        </p:spPr>
        <p:txBody>
          <a:bodyPr>
            <a:normAutofit lnSpcReduction="10000"/>
          </a:bodyPr>
          <a:lstStyle/>
          <a:p>
            <a:r>
              <a:rPr lang="en-US" dirty="0" smtClean="0"/>
              <a:t>In schools, educators share the responsibility for the academic performance of students</a:t>
            </a:r>
          </a:p>
          <a:p>
            <a:r>
              <a:rPr lang="en-US" dirty="0" smtClean="0"/>
              <a:t>This interdependence is the difference between individual (teacher) and group (collective) efficacy</a:t>
            </a:r>
          </a:p>
          <a:p>
            <a:r>
              <a:rPr lang="en-US" dirty="0" smtClean="0"/>
              <a:t>Bandura, 2004, found that the single most influence attributing to student </a:t>
            </a:r>
            <a:r>
              <a:rPr lang="en-US" smtClean="0"/>
              <a:t>performance was </a:t>
            </a:r>
            <a:r>
              <a:rPr lang="en-US" dirty="0" smtClean="0"/>
              <a:t>the belief of the faculty about their collective efficacy to both motivate and educate the students they serve</a:t>
            </a:r>
            <a:endParaRPr lang="en-US" dirty="0"/>
          </a:p>
        </p:txBody>
      </p:sp>
    </p:spTree>
    <p:extLst>
      <p:ext uri="{BB962C8B-B14F-4D97-AF65-F5344CB8AC3E}">
        <p14:creationId xmlns:p14="http://schemas.microsoft.com/office/powerpoint/2010/main" val="362879862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RTI AND SUPPORT</a:t>
            </a:r>
            <a:endParaRPr lang="en-US" dirty="0"/>
          </a:p>
        </p:txBody>
      </p:sp>
      <p:sp>
        <p:nvSpPr>
          <p:cNvPr id="3" name="Content Placeholder 2"/>
          <p:cNvSpPr>
            <a:spLocks noGrp="1"/>
          </p:cNvSpPr>
          <p:nvPr>
            <p:ph idx="1"/>
          </p:nvPr>
        </p:nvSpPr>
        <p:spPr>
          <a:xfrm>
            <a:off x="792162" y="2829582"/>
            <a:ext cx="7570787" cy="3221594"/>
          </a:xfrm>
        </p:spPr>
        <p:txBody>
          <a:bodyPr/>
          <a:lstStyle/>
          <a:p>
            <a:r>
              <a:rPr lang="en-US" dirty="0" smtClean="0"/>
              <a:t>Researchers agree that there is a strong relationship between teacher efficacy, a supportive school climate, and student performance</a:t>
            </a:r>
            <a:endParaRPr lang="en-US" dirty="0"/>
          </a:p>
        </p:txBody>
      </p:sp>
    </p:spTree>
    <p:extLst>
      <p:ext uri="{BB962C8B-B14F-4D97-AF65-F5344CB8AC3E}">
        <p14:creationId xmlns:p14="http://schemas.microsoft.com/office/powerpoint/2010/main" val="611216897"/>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DESIGN</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Thirty of the 75 teachers from the three participating schools were asked to participate in a semi-structured interview process using the strategy of maximum variation sampling</a:t>
            </a:r>
          </a:p>
          <a:p>
            <a:pPr marL="0" indent="0">
              <a:buNone/>
            </a:pPr>
            <a:r>
              <a:rPr lang="en-US" dirty="0" smtClean="0"/>
              <a:t>The intent in this selection was not to analyze which participants found RTI most successful but rather to select a sample of teachers who teach across content areas</a:t>
            </a:r>
          </a:p>
          <a:p>
            <a:pPr marL="0" indent="0">
              <a:buNone/>
            </a:pPr>
            <a:r>
              <a:rPr lang="en-US" smtClean="0"/>
              <a:t>Fifteen </a:t>
            </a:r>
            <a:r>
              <a:rPr lang="en-US" dirty="0" smtClean="0"/>
              <a:t>teachers were interviewed</a:t>
            </a:r>
          </a:p>
          <a:p>
            <a:r>
              <a:rPr lang="en-US" dirty="0" smtClean="0"/>
              <a:t>Special education teachers</a:t>
            </a:r>
          </a:p>
          <a:p>
            <a:r>
              <a:rPr lang="en-US" dirty="0" smtClean="0"/>
              <a:t>General education teachers</a:t>
            </a:r>
          </a:p>
          <a:p>
            <a:r>
              <a:rPr lang="en-US" dirty="0" smtClean="0"/>
              <a:t>Basic skills teachers</a:t>
            </a:r>
            <a:endParaRPr lang="en-US" dirty="0"/>
          </a:p>
        </p:txBody>
      </p:sp>
    </p:spTree>
    <p:extLst>
      <p:ext uri="{BB962C8B-B14F-4D97-AF65-F5344CB8AC3E}">
        <p14:creationId xmlns:p14="http://schemas.microsoft.com/office/powerpoint/2010/main" val="15890212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METHODOLOGY</a:t>
            </a:r>
            <a:endParaRPr lang="en-US" dirty="0"/>
          </a:p>
        </p:txBody>
      </p:sp>
      <p:sp>
        <p:nvSpPr>
          <p:cNvPr id="3" name="Content Placeholder 2"/>
          <p:cNvSpPr>
            <a:spLocks noGrp="1"/>
          </p:cNvSpPr>
          <p:nvPr>
            <p:ph idx="1"/>
          </p:nvPr>
        </p:nvSpPr>
        <p:spPr>
          <a:xfrm>
            <a:off x="792162" y="2101174"/>
            <a:ext cx="7570787" cy="3950002"/>
          </a:xfrm>
        </p:spPr>
        <p:txBody>
          <a:bodyPr>
            <a:normAutofit lnSpcReduction="10000"/>
          </a:bodyPr>
          <a:lstStyle/>
          <a:p>
            <a:r>
              <a:rPr lang="en-US" dirty="0" smtClean="0"/>
              <a:t>Semi-structured interview protocol</a:t>
            </a:r>
          </a:p>
          <a:p>
            <a:r>
              <a:rPr lang="en-US" dirty="0" smtClean="0"/>
              <a:t>Descriptive case study</a:t>
            </a:r>
          </a:p>
          <a:p>
            <a:r>
              <a:rPr lang="en-US" dirty="0" smtClean="0"/>
              <a:t>Empirical inquiry investigating RTI implementation and its impact on teacher efficacy</a:t>
            </a:r>
          </a:p>
          <a:p>
            <a:r>
              <a:rPr lang="en-US" dirty="0" smtClean="0"/>
              <a:t>Employed a inductive research strategy by building themes from the data</a:t>
            </a:r>
            <a:endParaRPr lang="en-US" dirty="0"/>
          </a:p>
        </p:txBody>
      </p:sp>
    </p:spTree>
    <p:extLst>
      <p:ext uri="{BB962C8B-B14F-4D97-AF65-F5344CB8AC3E}">
        <p14:creationId xmlns:p14="http://schemas.microsoft.com/office/powerpoint/2010/main" val="277781293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lnSpcReduction="10000"/>
          </a:bodyPr>
          <a:lstStyle/>
          <a:p>
            <a:r>
              <a:rPr lang="en-US" dirty="0" smtClean="0"/>
              <a:t>An achievement gaps exists in our nation’s schools</a:t>
            </a:r>
          </a:p>
          <a:p>
            <a:r>
              <a:rPr lang="en-US" dirty="0" smtClean="0"/>
              <a:t>Research suggests that early identification and intervention is the most effective method for helping academically struggling students</a:t>
            </a:r>
          </a:p>
          <a:p>
            <a:r>
              <a:rPr lang="en-US" dirty="0" smtClean="0"/>
              <a:t>Reauthorized IDEA of 2004 introduced Response to Intervention (RTI) as a model requiring general educators to be more responsive to academically struggling students</a:t>
            </a:r>
            <a:endParaRPr lang="en-US" dirty="0"/>
          </a:p>
        </p:txBody>
      </p:sp>
    </p:spTree>
    <p:extLst>
      <p:ext uri="{BB962C8B-B14F-4D97-AF65-F5344CB8AC3E}">
        <p14:creationId xmlns:p14="http://schemas.microsoft.com/office/powerpoint/2010/main" val="377624924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a:t>
            </a:r>
            <a:endParaRPr lang="en-US" dirty="0"/>
          </a:p>
        </p:txBody>
      </p:sp>
      <p:sp>
        <p:nvSpPr>
          <p:cNvPr id="3" name="Content Placeholder 2"/>
          <p:cNvSpPr>
            <a:spLocks noGrp="1"/>
          </p:cNvSpPr>
          <p:nvPr>
            <p:ph idx="1"/>
          </p:nvPr>
        </p:nvSpPr>
        <p:spPr>
          <a:xfrm>
            <a:off x="792162" y="1951758"/>
            <a:ext cx="7570787" cy="4099418"/>
          </a:xfrm>
        </p:spPr>
        <p:txBody>
          <a:bodyPr>
            <a:normAutofit lnSpcReduction="10000"/>
          </a:bodyPr>
          <a:lstStyle/>
          <a:p>
            <a:r>
              <a:rPr lang="en-US" dirty="0" smtClean="0"/>
              <a:t>Study Site: Three elementary schools K-3 in a lower socio-economic status district in northern New Jersey</a:t>
            </a:r>
          </a:p>
          <a:p>
            <a:r>
              <a:rPr lang="en-US" dirty="0" smtClean="0"/>
              <a:t>The borough is 2.58 miles and home to 21,000 residents of which 2,900 are students attending the Pre-K-12 school district</a:t>
            </a:r>
          </a:p>
          <a:p>
            <a:r>
              <a:rPr lang="en-US" dirty="0" smtClean="0"/>
              <a:t>The district is categorized a B district in the district factor grouping category.</a:t>
            </a:r>
          </a:p>
          <a:p>
            <a:pPr marL="0" indent="0">
              <a:buNone/>
            </a:pPr>
            <a:endParaRPr lang="en-US" dirty="0"/>
          </a:p>
        </p:txBody>
      </p:sp>
    </p:spTree>
    <p:extLst>
      <p:ext uri="{BB962C8B-B14F-4D97-AF65-F5344CB8AC3E}">
        <p14:creationId xmlns:p14="http://schemas.microsoft.com/office/powerpoint/2010/main" val="369371071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DEMOGRAPHICS</a:t>
            </a:r>
            <a:endParaRPr lang="en-US" dirty="0"/>
          </a:p>
        </p:txBody>
      </p:sp>
      <p:sp>
        <p:nvSpPr>
          <p:cNvPr id="3" name="Content Placeholder 2"/>
          <p:cNvSpPr>
            <a:spLocks noGrp="1"/>
          </p:cNvSpPr>
          <p:nvPr>
            <p:ph idx="1"/>
          </p:nvPr>
        </p:nvSpPr>
        <p:spPr>
          <a:xfrm>
            <a:off x="792162" y="2129190"/>
            <a:ext cx="7570787" cy="3921986"/>
          </a:xfrm>
        </p:spPr>
        <p:txBody>
          <a:bodyPr/>
          <a:lstStyle/>
          <a:p>
            <a:r>
              <a:rPr lang="en-US" dirty="0" smtClean="0"/>
              <a:t>75% OF STUDENTS ARE AFRICAN AMERICAN</a:t>
            </a:r>
          </a:p>
          <a:p>
            <a:r>
              <a:rPr lang="en-US" dirty="0" smtClean="0"/>
              <a:t>25% OF STUDENTS ARE HISPANIC</a:t>
            </a:r>
          </a:p>
          <a:p>
            <a:r>
              <a:rPr lang="en-US" dirty="0" smtClean="0"/>
              <a:t>5% OF STUDENTS ARE CAUCASIAN</a:t>
            </a:r>
          </a:p>
          <a:p>
            <a:r>
              <a:rPr lang="en-US" dirty="0" smtClean="0"/>
              <a:t>2% OF STUDENTS ARE ASIAN</a:t>
            </a:r>
            <a:endParaRPr lang="en-US" dirty="0"/>
          </a:p>
        </p:txBody>
      </p:sp>
    </p:spTree>
    <p:extLst>
      <p:ext uri="{BB962C8B-B14F-4D97-AF65-F5344CB8AC3E}">
        <p14:creationId xmlns:p14="http://schemas.microsoft.com/office/powerpoint/2010/main" val="409828531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&amp; ANALYSIS</a:t>
            </a:r>
            <a:endParaRPr lang="en-US" dirty="0"/>
          </a:p>
        </p:txBody>
      </p:sp>
      <p:sp>
        <p:nvSpPr>
          <p:cNvPr id="3" name="Content Placeholder 2"/>
          <p:cNvSpPr>
            <a:spLocks noGrp="1"/>
          </p:cNvSpPr>
          <p:nvPr>
            <p:ph idx="1"/>
          </p:nvPr>
        </p:nvSpPr>
        <p:spPr/>
        <p:txBody>
          <a:bodyPr>
            <a:normAutofit fontScale="92500" lnSpcReduction="20000"/>
          </a:bodyPr>
          <a:lstStyle/>
          <a:p>
            <a:r>
              <a:rPr lang="en-US" dirty="0"/>
              <a:t>D</a:t>
            </a:r>
            <a:r>
              <a:rPr lang="en-US" dirty="0" smtClean="0"/>
              <a:t>ata reduction was used to condense pages of works to their importance level</a:t>
            </a:r>
          </a:p>
          <a:p>
            <a:r>
              <a:rPr lang="en-US" dirty="0" smtClean="0"/>
              <a:t>1</a:t>
            </a:r>
            <a:r>
              <a:rPr lang="en-US" baseline="30000" dirty="0" smtClean="0"/>
              <a:t>st</a:t>
            </a:r>
            <a:r>
              <a:rPr lang="en-US" dirty="0" smtClean="0"/>
              <a:t> process-read transcript several times to become familiar with its content</a:t>
            </a:r>
          </a:p>
          <a:p>
            <a:r>
              <a:rPr lang="en-US" dirty="0" smtClean="0"/>
              <a:t>2</a:t>
            </a:r>
            <a:r>
              <a:rPr lang="en-US" baseline="30000" dirty="0" smtClean="0"/>
              <a:t>nd</a:t>
            </a:r>
            <a:r>
              <a:rPr lang="en-US" dirty="0" smtClean="0"/>
              <a:t> process-coded the interview. Coding is reading the transcript until themes begin to emerge</a:t>
            </a:r>
          </a:p>
          <a:p>
            <a:r>
              <a:rPr lang="en-US" dirty="0" smtClean="0"/>
              <a:t>3</a:t>
            </a:r>
            <a:r>
              <a:rPr lang="en-US" baseline="30000" dirty="0" smtClean="0"/>
              <a:t>rd</a:t>
            </a:r>
            <a:r>
              <a:rPr lang="en-US" dirty="0" smtClean="0"/>
              <a:t> process-wrote a summary of the coded data</a:t>
            </a:r>
          </a:p>
          <a:p>
            <a:r>
              <a:rPr lang="en-US" dirty="0" smtClean="0"/>
              <a:t>4</a:t>
            </a:r>
            <a:r>
              <a:rPr lang="en-US" baseline="30000" dirty="0" smtClean="0"/>
              <a:t>th</a:t>
            </a:r>
            <a:r>
              <a:rPr lang="en-US" dirty="0" smtClean="0"/>
              <a:t> process-interpreted and tied together the themes to translate what it all means</a:t>
            </a:r>
            <a:endParaRPr lang="en-US" dirty="0"/>
          </a:p>
        </p:txBody>
      </p:sp>
    </p:spTree>
    <p:extLst>
      <p:ext uri="{BB962C8B-B14F-4D97-AF65-F5344CB8AC3E}">
        <p14:creationId xmlns:p14="http://schemas.microsoft.com/office/powerpoint/2010/main" val="416161677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2162" y="555585"/>
            <a:ext cx="7570787" cy="671332"/>
          </a:xfrm>
        </p:spPr>
        <p:txBody>
          <a:bodyPr/>
          <a:lstStyle/>
          <a:p>
            <a:pPr>
              <a:lnSpc>
                <a:spcPct val="100000"/>
              </a:lnSpc>
            </a:pPr>
            <a:r>
              <a:rPr lang="en-US" sz="4400" dirty="0" smtClean="0"/>
              <a:t>ROLE OF RESEARCHER &amp; BIAS</a:t>
            </a:r>
            <a:endParaRPr lang="en-US" sz="4400" dirty="0"/>
          </a:p>
        </p:txBody>
      </p:sp>
      <p:sp>
        <p:nvSpPr>
          <p:cNvPr id="3" name="Content Placeholder 2"/>
          <p:cNvSpPr>
            <a:spLocks noGrp="1"/>
          </p:cNvSpPr>
          <p:nvPr>
            <p:ph idx="1"/>
          </p:nvPr>
        </p:nvSpPr>
        <p:spPr/>
        <p:txBody>
          <a:bodyPr/>
          <a:lstStyle/>
          <a:p>
            <a:r>
              <a:rPr lang="en-US" dirty="0" smtClean="0"/>
              <a:t>All data was passed, interpreted and reported through me</a:t>
            </a:r>
          </a:p>
          <a:p>
            <a:r>
              <a:rPr lang="en-US" dirty="0" smtClean="0"/>
              <a:t>My bias is that I have worked for 15 years as a special education administrator and feel strongly about providing early intensive reading intervention to struggling readers instead of referring students for special education services</a:t>
            </a:r>
            <a:endParaRPr lang="en-US" dirty="0"/>
          </a:p>
        </p:txBody>
      </p:sp>
    </p:spTree>
    <p:extLst>
      <p:ext uri="{BB962C8B-B14F-4D97-AF65-F5344CB8AC3E}">
        <p14:creationId xmlns:p14="http://schemas.microsoft.com/office/powerpoint/2010/main" val="379694845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RTI &amp; TEACHER EFFICACY</a:t>
            </a:r>
            <a:endParaRPr lang="en-US" dirty="0"/>
          </a:p>
        </p:txBody>
      </p:sp>
      <p:sp>
        <p:nvSpPr>
          <p:cNvPr id="3" name="Content Placeholder 2"/>
          <p:cNvSpPr>
            <a:spLocks noGrp="1"/>
          </p:cNvSpPr>
          <p:nvPr>
            <p:ph idx="1"/>
          </p:nvPr>
        </p:nvSpPr>
        <p:spPr/>
        <p:txBody>
          <a:bodyPr/>
          <a:lstStyle/>
          <a:p>
            <a:pPr marL="0" indent="0">
              <a:buNone/>
            </a:pPr>
            <a:r>
              <a:rPr lang="en-US" dirty="0" smtClean="0"/>
              <a:t>Research Question #1: How do urban teacher perceive that RTI enhanced their efficacy in understanding &amp; meeting the needs of their academically struggling students?</a:t>
            </a:r>
          </a:p>
          <a:p>
            <a:r>
              <a:rPr lang="en-US" dirty="0" smtClean="0"/>
              <a:t>All interviewees responded in a positive and enthusiastic manner about the effects of RTI enhancing their efficacy in understanding and meeting the needs of their academically struggling readers</a:t>
            </a:r>
            <a:endParaRPr lang="en-US" dirty="0"/>
          </a:p>
        </p:txBody>
      </p:sp>
    </p:spTree>
    <p:extLst>
      <p:ext uri="{BB962C8B-B14F-4D97-AF65-F5344CB8AC3E}">
        <p14:creationId xmlns:p14="http://schemas.microsoft.com/office/powerpoint/2010/main" val="232484232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PAST PRACTICES</a:t>
            </a:r>
            <a:endParaRPr lang="en-US" dirty="0"/>
          </a:p>
        </p:txBody>
      </p:sp>
      <p:sp>
        <p:nvSpPr>
          <p:cNvPr id="3" name="Content Placeholder 2"/>
          <p:cNvSpPr>
            <a:spLocks noGrp="1"/>
          </p:cNvSpPr>
          <p:nvPr>
            <p:ph idx="1"/>
          </p:nvPr>
        </p:nvSpPr>
        <p:spPr/>
        <p:txBody>
          <a:bodyPr/>
          <a:lstStyle/>
          <a:p>
            <a:r>
              <a:rPr lang="en-US" dirty="0" smtClean="0"/>
              <a:t>Both general and special education teachers seemed to experience difficulties in understanding students’ needs prior to implementation of RTI</a:t>
            </a:r>
          </a:p>
          <a:p>
            <a:r>
              <a:rPr lang="en-US" dirty="0" smtClean="0"/>
              <a:t>The majority of teachers stated they would search online or conduct their own research because nothing was in place for reading interventions</a:t>
            </a:r>
            <a:endParaRPr lang="en-US" dirty="0"/>
          </a:p>
        </p:txBody>
      </p:sp>
    </p:spTree>
    <p:extLst>
      <p:ext uri="{BB962C8B-B14F-4D97-AF65-F5344CB8AC3E}">
        <p14:creationId xmlns:p14="http://schemas.microsoft.com/office/powerpoint/2010/main" val="398648551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EFFECTIVE PRACTICES AFTER RTI</a:t>
            </a:r>
            <a:endParaRPr lang="en-US" dirty="0"/>
          </a:p>
        </p:txBody>
      </p:sp>
      <p:sp>
        <p:nvSpPr>
          <p:cNvPr id="3" name="Content Placeholder 2"/>
          <p:cNvSpPr>
            <a:spLocks noGrp="1"/>
          </p:cNvSpPr>
          <p:nvPr>
            <p:ph idx="1"/>
          </p:nvPr>
        </p:nvSpPr>
        <p:spPr/>
        <p:txBody>
          <a:bodyPr/>
          <a:lstStyle/>
          <a:p>
            <a:r>
              <a:rPr lang="en-US" dirty="0" smtClean="0"/>
              <a:t>RTI implementation changed the general education teaching practices</a:t>
            </a:r>
          </a:p>
          <a:p>
            <a:r>
              <a:rPr lang="en-US" dirty="0" smtClean="0"/>
              <a:t>The majority of teachers stated that their practices of teaching struggling readers became more effective after implementing RTI</a:t>
            </a:r>
          </a:p>
          <a:p>
            <a:r>
              <a:rPr lang="en-US" dirty="0" smtClean="0"/>
              <a:t>Teachers stated the data from RTI helped identify students strengths and weaknesses</a:t>
            </a:r>
            <a:endParaRPr lang="en-US" dirty="0"/>
          </a:p>
        </p:txBody>
      </p:sp>
    </p:spTree>
    <p:extLst>
      <p:ext uri="{BB962C8B-B14F-4D97-AF65-F5344CB8AC3E}">
        <p14:creationId xmlns:p14="http://schemas.microsoft.com/office/powerpoint/2010/main" val="339754111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COLLABORATION AND TEACHER EFFICACY</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dirty="0" smtClean="0"/>
              <a:t>Research Question #2: How do urban teachers perceive RTI has impact on their efficacy in the collaboration between general and special education teachers?</a:t>
            </a:r>
          </a:p>
          <a:p>
            <a:r>
              <a:rPr lang="en-US" dirty="0" smtClean="0"/>
              <a:t>The majority of teachers reported that they felt more collaborative after implementing RTI</a:t>
            </a:r>
          </a:p>
          <a:p>
            <a:r>
              <a:rPr lang="en-US" dirty="0" smtClean="0"/>
              <a:t>Teachers reported a positive change in instructional practices through collaboration between general and special education teachers</a:t>
            </a:r>
            <a:endParaRPr lang="en-US" dirty="0"/>
          </a:p>
        </p:txBody>
      </p:sp>
    </p:spTree>
    <p:extLst>
      <p:ext uri="{BB962C8B-B14F-4D97-AF65-F5344CB8AC3E}">
        <p14:creationId xmlns:p14="http://schemas.microsoft.com/office/powerpoint/2010/main" val="11201240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SCHOOL CLIMATE AND TEACHER EFFICACY</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Research Question #3: How do urban teachers perceive that RTI had influenced the school climate in a way that promoted or impeded teacher efficacy in meeting the needs of academically struggling students?</a:t>
            </a:r>
          </a:p>
          <a:p>
            <a:r>
              <a:rPr lang="en-US" dirty="0" smtClean="0"/>
              <a:t>Teachers reported that RTI had a positive impact on school climate after implementing RTI. Teachers reported that they took a more problem-solving approach to assist struggling readers</a:t>
            </a:r>
            <a:endParaRPr lang="en-US" dirty="0"/>
          </a:p>
        </p:txBody>
      </p:sp>
    </p:spTree>
    <p:extLst>
      <p:ext uri="{BB962C8B-B14F-4D97-AF65-F5344CB8AC3E}">
        <p14:creationId xmlns:p14="http://schemas.microsoft.com/office/powerpoint/2010/main" val="406192044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RTI &amp; REFERRAL RATES</a:t>
            </a:r>
            <a:endParaRPr lang="en-US" dirty="0"/>
          </a:p>
        </p:txBody>
      </p:sp>
      <p:sp>
        <p:nvSpPr>
          <p:cNvPr id="3" name="Content Placeholder 2"/>
          <p:cNvSpPr>
            <a:spLocks noGrp="1"/>
          </p:cNvSpPr>
          <p:nvPr>
            <p:ph idx="1"/>
          </p:nvPr>
        </p:nvSpPr>
        <p:spPr>
          <a:xfrm>
            <a:off x="792162" y="1798921"/>
            <a:ext cx="7570787" cy="4289611"/>
          </a:xfrm>
        </p:spPr>
        <p:txBody>
          <a:bodyPr>
            <a:normAutofit fontScale="62500" lnSpcReduction="20000"/>
          </a:bodyPr>
          <a:lstStyle/>
          <a:p>
            <a:pPr marL="0" indent="0">
              <a:buNone/>
            </a:pPr>
            <a:r>
              <a:rPr lang="en-US" dirty="0" smtClean="0"/>
              <a:t>Problem: High referral rate for special education services in the district under study</a:t>
            </a:r>
          </a:p>
          <a:p>
            <a:r>
              <a:rPr lang="en-US" dirty="0" smtClean="0"/>
              <a:t>General education teachers were referring struggling readers for special education services instead of assisting them with reading interventions</a:t>
            </a:r>
          </a:p>
          <a:p>
            <a:pPr marL="0" indent="0">
              <a:buNone/>
            </a:pPr>
            <a:r>
              <a:rPr lang="en-US" dirty="0" smtClean="0"/>
              <a:t>Referral Data:</a:t>
            </a:r>
          </a:p>
          <a:p>
            <a:pPr marL="0" indent="0">
              <a:buNone/>
            </a:pPr>
            <a:r>
              <a:rPr lang="en-US" dirty="0" smtClean="0"/>
              <a:t>2009-2010-96 students were referred for special education services</a:t>
            </a:r>
          </a:p>
          <a:p>
            <a:pPr marL="0" indent="0">
              <a:buNone/>
            </a:pPr>
            <a:r>
              <a:rPr lang="en-US" dirty="0" smtClean="0"/>
              <a:t>Year of RTI Implementation</a:t>
            </a:r>
          </a:p>
          <a:p>
            <a:pPr marL="0" indent="0">
              <a:buNone/>
            </a:pPr>
            <a:r>
              <a:rPr lang="en-US" dirty="0" smtClean="0"/>
              <a:t>2010-2011-61 students were referred for special education services</a:t>
            </a:r>
          </a:p>
          <a:p>
            <a:pPr marL="0" indent="0">
              <a:buNone/>
            </a:pPr>
            <a:r>
              <a:rPr lang="en-US" b="1" dirty="0" smtClean="0"/>
              <a:t>This indicates a 36% decrease in referrals for special education services</a:t>
            </a:r>
            <a:endParaRPr lang="en-US" b="1" dirty="0"/>
          </a:p>
        </p:txBody>
      </p:sp>
    </p:spTree>
    <p:extLst>
      <p:ext uri="{BB962C8B-B14F-4D97-AF65-F5344CB8AC3E}">
        <p14:creationId xmlns:p14="http://schemas.microsoft.com/office/powerpoint/2010/main" val="325025195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Statement of Problem</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Nationally, an upward trends exists for students who are being identified with a specific learning disability</a:t>
            </a:r>
          </a:p>
          <a:p>
            <a:r>
              <a:rPr lang="en-US" dirty="0" smtClean="0"/>
              <a:t>RTI has been implemented as state wide/local educational agency initiatives in several states yet it still remains unclear to what extent it has had on the effect of teachers’ efficacy</a:t>
            </a:r>
          </a:p>
          <a:p>
            <a:r>
              <a:rPr lang="en-US" dirty="0" smtClean="0"/>
              <a:t>This study takes place in an urban northern New Jersey school district where over 20% of student population are identified as having a disability in comparison to the state average of 14%</a:t>
            </a:r>
            <a:endParaRPr lang="en-US" dirty="0"/>
          </a:p>
        </p:txBody>
      </p:sp>
    </p:spTree>
    <p:extLst>
      <p:ext uri="{BB962C8B-B14F-4D97-AF65-F5344CB8AC3E}">
        <p14:creationId xmlns:p14="http://schemas.microsoft.com/office/powerpoint/2010/main" val="170680962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smtClean="0"/>
              <a:t>Teacher Efficacy &amp; RTI:</a:t>
            </a:r>
          </a:p>
          <a:p>
            <a:pPr marL="0" indent="0">
              <a:buNone/>
            </a:pPr>
            <a:r>
              <a:rPr lang="en-US" dirty="0"/>
              <a:t>A</a:t>
            </a:r>
            <a:r>
              <a:rPr lang="en-US" dirty="0" smtClean="0"/>
              <a:t> teacher commented, “For myself, I think I have more patience with children that are struggling, more tolerance and more willingness to use different program and strategies and more open to different ideas and suggestions”(after implementing RTI)</a:t>
            </a:r>
          </a:p>
          <a:p>
            <a:r>
              <a:rPr lang="en-US" dirty="0" smtClean="0"/>
              <a:t>All teachers commented that they were more effective in assisting their struggling readers after implementation of RTI</a:t>
            </a:r>
          </a:p>
          <a:p>
            <a:r>
              <a:rPr lang="en-US" dirty="0" smtClean="0"/>
              <a:t>A major component of the success of RTI implementation was the professional development component </a:t>
            </a:r>
          </a:p>
          <a:p>
            <a:r>
              <a:rPr lang="en-US" dirty="0" smtClean="0"/>
              <a:t>When teachers receive quality training, they have the ability to create an atmosphere where students are successful</a:t>
            </a:r>
          </a:p>
          <a:p>
            <a:r>
              <a:rPr lang="en-US" dirty="0" smtClean="0"/>
              <a:t>This conclusion is in agreement with the theory of implementers as learners</a:t>
            </a:r>
          </a:p>
          <a:p>
            <a:pPr marL="0" indent="0">
              <a:buNone/>
            </a:pPr>
            <a:endParaRPr lang="en-US" dirty="0"/>
          </a:p>
        </p:txBody>
      </p:sp>
    </p:spTree>
    <p:extLst>
      <p:ext uri="{BB962C8B-B14F-4D97-AF65-F5344CB8AC3E}">
        <p14:creationId xmlns:p14="http://schemas.microsoft.com/office/powerpoint/2010/main" val="100265992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Collaboration &amp; RTI</a:t>
            </a:r>
          </a:p>
          <a:p>
            <a:r>
              <a:rPr lang="en-US" dirty="0" smtClean="0"/>
              <a:t>Results are compelling due to the fact that general and special education teachers were working in isolated settings prior to implementation of RTI</a:t>
            </a:r>
          </a:p>
          <a:p>
            <a:r>
              <a:rPr lang="en-US" dirty="0" smtClean="0"/>
              <a:t>The RTI initiative weaved together the delivery of instruction in general and special education like a tapestry of art</a:t>
            </a:r>
          </a:p>
          <a:p>
            <a:r>
              <a:rPr lang="en-US" dirty="0" smtClean="0"/>
              <a:t>Both general and special education teachers worked collaboratively to problem solve and assist all struggling readers</a:t>
            </a:r>
          </a:p>
          <a:p>
            <a:r>
              <a:rPr lang="en-US" dirty="0" smtClean="0"/>
              <a:t>The majority of teachers felt that without collaboration between general and special education teachers, RTI implementation would be impossible to implement</a:t>
            </a:r>
            <a:endParaRPr lang="en-US" dirty="0"/>
          </a:p>
        </p:txBody>
      </p:sp>
    </p:spTree>
    <p:extLst>
      <p:ext uri="{BB962C8B-B14F-4D97-AF65-F5344CB8AC3E}">
        <p14:creationId xmlns:p14="http://schemas.microsoft.com/office/powerpoint/2010/main" val="127020154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School Climate &amp; RTI</a:t>
            </a:r>
          </a:p>
          <a:p>
            <a:r>
              <a:rPr lang="en-US" dirty="0" smtClean="0"/>
              <a:t>Overall, teachers reported a positive impact on school climate while implementing RTI</a:t>
            </a:r>
          </a:p>
          <a:p>
            <a:r>
              <a:rPr lang="en-US" dirty="0" smtClean="0"/>
              <a:t>They developed a sense of trust in their colleagues</a:t>
            </a:r>
          </a:p>
          <a:p>
            <a:r>
              <a:rPr lang="en-US" dirty="0" smtClean="0"/>
              <a:t>In general, teachers were more prone to problem solve together while assisting struggling readers</a:t>
            </a:r>
            <a:endParaRPr lang="en-US" dirty="0"/>
          </a:p>
        </p:txBody>
      </p:sp>
    </p:spTree>
    <p:extLst>
      <p:ext uri="{BB962C8B-B14F-4D97-AF65-F5344CB8AC3E}">
        <p14:creationId xmlns:p14="http://schemas.microsoft.com/office/powerpoint/2010/main" val="134274653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 OF STUDY</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 school district was developing a RTI model during the project. The initiative was in its first year in the district and not followed up. Therefore, the results cannot be generalized to models that are fully developed</a:t>
            </a:r>
          </a:p>
          <a:p>
            <a:r>
              <a:rPr lang="en-US" dirty="0" smtClean="0"/>
              <a:t>Because of the small number of teachers in the sample, one cannot assume that results represent all possible perspectives</a:t>
            </a:r>
          </a:p>
          <a:p>
            <a:r>
              <a:rPr lang="en-US" dirty="0" smtClean="0"/>
              <a:t>I was a district administrator in the district two years prior to this study. It is possible that teacher responses were affected by the fact that I was a past supervisor</a:t>
            </a:r>
          </a:p>
          <a:p>
            <a:endParaRPr lang="en-US" dirty="0"/>
          </a:p>
        </p:txBody>
      </p:sp>
    </p:spTree>
    <p:extLst>
      <p:ext uri="{BB962C8B-B14F-4D97-AF65-F5344CB8AC3E}">
        <p14:creationId xmlns:p14="http://schemas.microsoft.com/office/powerpoint/2010/main" val="185979783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POLICY IMPLICATIONS</a:t>
            </a:r>
            <a:endParaRPr lang="en-US" dirty="0"/>
          </a:p>
        </p:txBody>
      </p:sp>
      <p:sp>
        <p:nvSpPr>
          <p:cNvPr id="3" name="Content Placeholder 2"/>
          <p:cNvSpPr>
            <a:spLocks noGrp="1"/>
          </p:cNvSpPr>
          <p:nvPr>
            <p:ph idx="1"/>
          </p:nvPr>
        </p:nvSpPr>
        <p:spPr>
          <a:xfrm>
            <a:off x="792162" y="2493394"/>
            <a:ext cx="7570787" cy="3557782"/>
          </a:xfrm>
        </p:spPr>
        <p:txBody>
          <a:bodyPr>
            <a:normAutofit lnSpcReduction="10000"/>
          </a:bodyPr>
          <a:lstStyle/>
          <a:p>
            <a:r>
              <a:rPr lang="en-US" dirty="0" smtClean="0"/>
              <a:t>A major message for policy makers and school administrators is to provide high-quality professional development in research based intervention strategies prior to implementing RTI</a:t>
            </a:r>
          </a:p>
          <a:p>
            <a:r>
              <a:rPr lang="en-US" dirty="0" smtClean="0"/>
              <a:t>Follow-up is equally important for teachers to feel more competent in utilizing an intervention strategy. </a:t>
            </a:r>
            <a:endParaRPr lang="en-US" dirty="0"/>
          </a:p>
        </p:txBody>
      </p:sp>
    </p:spTree>
    <p:extLst>
      <p:ext uri="{BB962C8B-B14F-4D97-AF65-F5344CB8AC3E}">
        <p14:creationId xmlns:p14="http://schemas.microsoft.com/office/powerpoint/2010/main" val="416066685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SUGGESTIONS FOR FUTURE RESEARCH</a:t>
            </a:r>
            <a:endParaRPr lang="en-US" dirty="0"/>
          </a:p>
        </p:txBody>
      </p:sp>
      <p:sp>
        <p:nvSpPr>
          <p:cNvPr id="3" name="Content Placeholder 2"/>
          <p:cNvSpPr>
            <a:spLocks noGrp="1"/>
          </p:cNvSpPr>
          <p:nvPr>
            <p:ph idx="1"/>
          </p:nvPr>
        </p:nvSpPr>
        <p:spPr/>
        <p:txBody>
          <a:bodyPr/>
          <a:lstStyle/>
          <a:p>
            <a:r>
              <a:rPr lang="en-US" dirty="0" smtClean="0"/>
              <a:t>Examine the impact of RTI on literacy achievement especially the achievement of urban students</a:t>
            </a:r>
          </a:p>
          <a:p>
            <a:r>
              <a:rPr lang="en-US" dirty="0" smtClean="0"/>
              <a:t>Impact of RTI over time</a:t>
            </a:r>
          </a:p>
          <a:p>
            <a:r>
              <a:rPr lang="en-US" dirty="0" smtClean="0"/>
              <a:t>Long term results of RTI</a:t>
            </a:r>
          </a:p>
          <a:p>
            <a:r>
              <a:rPr lang="en-US" dirty="0" smtClean="0"/>
              <a:t>Features of Professional Development or successful implementation of RTI</a:t>
            </a:r>
            <a:endParaRPr lang="en-US" dirty="0"/>
          </a:p>
        </p:txBody>
      </p:sp>
    </p:spTree>
    <p:extLst>
      <p:ext uri="{BB962C8B-B14F-4D97-AF65-F5344CB8AC3E}">
        <p14:creationId xmlns:p14="http://schemas.microsoft.com/office/powerpoint/2010/main" val="389255965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Thank-You</a:t>
            </a:r>
            <a:endParaRPr lang="en-US" dirty="0"/>
          </a:p>
        </p:txBody>
      </p:sp>
      <p:sp>
        <p:nvSpPr>
          <p:cNvPr id="5" name="Content Placeholder 4"/>
          <p:cNvSpPr>
            <a:spLocks noGrp="1"/>
          </p:cNvSpPr>
          <p:nvPr>
            <p:ph idx="1"/>
          </p:nvPr>
        </p:nvSpPr>
        <p:spPr/>
        <p:txBody>
          <a:bodyPr/>
          <a:lstStyle/>
          <a:p>
            <a:pPr marL="0" indent="0" algn="ctr">
              <a:buNone/>
            </a:pPr>
            <a:endParaRPr lang="en-US" dirty="0"/>
          </a:p>
          <a:p>
            <a:pPr marL="0" indent="0" algn="ctr">
              <a:buNone/>
            </a:pPr>
            <a:r>
              <a:rPr lang="en-US" sz="3600" dirty="0" smtClean="0"/>
              <a:t>SUGGESTIONS</a:t>
            </a:r>
          </a:p>
          <a:p>
            <a:pPr marL="0" indent="0" algn="ctr">
              <a:buNone/>
            </a:pPr>
            <a:r>
              <a:rPr lang="en-US" sz="3600" dirty="0" smtClean="0"/>
              <a:t>INPUT</a:t>
            </a:r>
            <a:endParaRPr lang="en-US" sz="3600" dirty="0"/>
          </a:p>
        </p:txBody>
      </p:sp>
    </p:spTree>
    <p:extLst>
      <p:ext uri="{BB962C8B-B14F-4D97-AF65-F5344CB8AC3E}">
        <p14:creationId xmlns:p14="http://schemas.microsoft.com/office/powerpoint/2010/main" val="297221102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Problem-cont.</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District Policy: </a:t>
            </a:r>
          </a:p>
          <a:p>
            <a:r>
              <a:rPr lang="en-US" dirty="0" smtClean="0"/>
              <a:t>(1) Wait and See toward struggling readers </a:t>
            </a:r>
          </a:p>
          <a:p>
            <a:r>
              <a:rPr lang="en-US" dirty="0" smtClean="0"/>
              <a:t>(2) Refer struggling readers for special education services</a:t>
            </a:r>
          </a:p>
          <a:p>
            <a:pPr marL="0" indent="0">
              <a:buNone/>
            </a:pPr>
            <a:r>
              <a:rPr lang="en-US" dirty="0" smtClean="0"/>
              <a:t>School district was being monitored for special education services due to a high percentage of students with disabilities placed in separate public and private settings</a:t>
            </a:r>
            <a:endParaRPr lang="en-US" dirty="0"/>
          </a:p>
        </p:txBody>
      </p:sp>
    </p:spTree>
    <p:extLst>
      <p:ext uri="{BB962C8B-B14F-4D97-AF65-F5344CB8AC3E}">
        <p14:creationId xmlns:p14="http://schemas.microsoft.com/office/powerpoint/2010/main" val="227275824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RTI?</a:t>
            </a:r>
            <a:endParaRPr lang="en-US" dirty="0"/>
          </a:p>
        </p:txBody>
      </p:sp>
      <p:pic>
        <p:nvPicPr>
          <p:cNvPr id="4" name="Response to Intervention_ A Tiered Approach to Instructing All Students[1].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792163" y="1778000"/>
            <a:ext cx="7570787" cy="4259263"/>
          </a:xfrm>
        </p:spPr>
      </p:pic>
    </p:spTree>
    <p:extLst>
      <p:ext uri="{BB962C8B-B14F-4D97-AF65-F5344CB8AC3E}">
        <p14:creationId xmlns:p14="http://schemas.microsoft.com/office/powerpoint/2010/main" val="26119305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19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STUDY</a:t>
            </a:r>
            <a:endParaRPr lang="en-US" dirty="0"/>
          </a:p>
        </p:txBody>
      </p:sp>
      <p:sp>
        <p:nvSpPr>
          <p:cNvPr id="3" name="Content Placeholder 2"/>
          <p:cNvSpPr>
            <a:spLocks noGrp="1"/>
          </p:cNvSpPr>
          <p:nvPr>
            <p:ph idx="1"/>
          </p:nvPr>
        </p:nvSpPr>
        <p:spPr>
          <a:xfrm>
            <a:off x="792162" y="2259930"/>
            <a:ext cx="7570787" cy="3791246"/>
          </a:xfrm>
        </p:spPr>
        <p:txBody>
          <a:bodyPr/>
          <a:lstStyle/>
          <a:p>
            <a:r>
              <a:rPr lang="en-US" dirty="0" smtClean="0"/>
              <a:t>Understand both general and special education teachers’ experiences and perception of RTI implementation</a:t>
            </a:r>
          </a:p>
          <a:p>
            <a:r>
              <a:rPr lang="en-US" dirty="0" smtClean="0"/>
              <a:t>Teacher efficacy as it relates to implementation of RTI</a:t>
            </a:r>
          </a:p>
          <a:p>
            <a:endParaRPr lang="en-US" dirty="0"/>
          </a:p>
        </p:txBody>
      </p:sp>
    </p:spTree>
    <p:extLst>
      <p:ext uri="{BB962C8B-B14F-4D97-AF65-F5344CB8AC3E}">
        <p14:creationId xmlns:p14="http://schemas.microsoft.com/office/powerpoint/2010/main" val="73024150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QUESTIONS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1. How do teachers perceive that RTI enhanced their efficacy in understanding and meeting the needs of their academically struggling students?</a:t>
            </a:r>
          </a:p>
          <a:p>
            <a:r>
              <a:rPr lang="en-US" dirty="0" smtClean="0"/>
              <a:t>2. How do teachers perceive that RTI had an impact on their efficacy in the collaboration between general and special education teachers?</a:t>
            </a:r>
          </a:p>
          <a:p>
            <a:r>
              <a:rPr lang="en-US" dirty="0" smtClean="0"/>
              <a:t>3. How do teachers perceive that RTI had influenced the school climate in a way that promoted or impeded teacher efficacy in meeting the needs of academically struggling students?</a:t>
            </a:r>
            <a:endParaRPr lang="en-US" dirty="0"/>
          </a:p>
        </p:txBody>
      </p:sp>
    </p:spTree>
    <p:extLst>
      <p:ext uri="{BB962C8B-B14F-4D97-AF65-F5344CB8AC3E}">
        <p14:creationId xmlns:p14="http://schemas.microsoft.com/office/powerpoint/2010/main" val="48453762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THEORIES</a:t>
            </a:r>
            <a:endParaRPr lang="en-US" dirty="0"/>
          </a:p>
        </p:txBody>
      </p:sp>
      <p:sp>
        <p:nvSpPr>
          <p:cNvPr id="3" name="Content Placeholder 2"/>
          <p:cNvSpPr>
            <a:spLocks noGrp="1"/>
          </p:cNvSpPr>
          <p:nvPr>
            <p:ph idx="1"/>
          </p:nvPr>
        </p:nvSpPr>
        <p:spPr/>
        <p:txBody>
          <a:bodyPr>
            <a:normAutofit fontScale="47500" lnSpcReduction="20000"/>
          </a:bodyPr>
          <a:lstStyle/>
          <a:p>
            <a:pPr marL="0" indent="0">
              <a:buNone/>
            </a:pPr>
            <a:r>
              <a:rPr lang="en-US" dirty="0" smtClean="0"/>
              <a:t>IMPLEMENTERS AS LEARNERS</a:t>
            </a:r>
          </a:p>
          <a:p>
            <a:r>
              <a:rPr lang="en-US" dirty="0"/>
              <a:t>Review of literature reveals that well-planned professional development programs address learning transfer. </a:t>
            </a:r>
            <a:r>
              <a:rPr lang="en-US" dirty="0" smtClean="0"/>
              <a:t>After </a:t>
            </a:r>
            <a:r>
              <a:rPr lang="en-US" dirty="0"/>
              <a:t>professional development, it is imperative to create opportunities for teachers to utilize an intervention and test out the change in practices and share knowledge with their </a:t>
            </a:r>
            <a:r>
              <a:rPr lang="en-US" dirty="0" smtClean="0"/>
              <a:t>colleagues</a:t>
            </a:r>
          </a:p>
          <a:p>
            <a:pPr marL="0" indent="0">
              <a:buNone/>
            </a:pPr>
            <a:r>
              <a:rPr lang="en-US" dirty="0" smtClean="0"/>
              <a:t>SOCIAL INVENTION </a:t>
            </a:r>
          </a:p>
          <a:p>
            <a:r>
              <a:rPr lang="en-US" dirty="0"/>
              <a:t>The concept that there are real disabilities, and they are part of the nature of things, is depicted as a discovery narrative. This narrative may be a social invention narrative, where truth is only seen in terms of what people find </a:t>
            </a:r>
            <a:r>
              <a:rPr lang="en-US" dirty="0" smtClean="0"/>
              <a:t>useful. The </a:t>
            </a:r>
            <a:r>
              <a:rPr lang="en-US" dirty="0"/>
              <a:t>problem with categorization is that it cements in place these unproductive qualities to our students rather than responding to our students in authentic and respectful </a:t>
            </a:r>
            <a:r>
              <a:rPr lang="en-US" dirty="0" smtClean="0"/>
              <a:t>ways</a:t>
            </a:r>
          </a:p>
          <a:p>
            <a:pPr marL="0" indent="0">
              <a:buNone/>
            </a:pPr>
            <a:r>
              <a:rPr lang="en-US" dirty="0" smtClean="0"/>
              <a:t>CRITICAL CULTURAL CONSCIOUSNESS</a:t>
            </a:r>
          </a:p>
          <a:p>
            <a:r>
              <a:rPr lang="en-US" dirty="0"/>
              <a:t>When implementing RTI in an urban school district, it is imperative to become a culturally responsive </a:t>
            </a:r>
            <a:r>
              <a:rPr lang="en-US" dirty="0" smtClean="0"/>
              <a:t>educator. When </a:t>
            </a:r>
            <a:r>
              <a:rPr lang="en-US" dirty="0"/>
              <a:t>differences are no longer viewed as deficits, teachers develop an affirming attitude toward students from lower socio-economic status</a:t>
            </a:r>
          </a:p>
          <a:p>
            <a:endParaRPr lang="en-US" dirty="0" smtClean="0"/>
          </a:p>
          <a:p>
            <a:pPr marL="0" indent="0">
              <a:buNone/>
            </a:pPr>
            <a:endParaRPr lang="en-US" dirty="0"/>
          </a:p>
          <a:p>
            <a:endParaRPr lang="en-US" dirty="0" smtClean="0"/>
          </a:p>
          <a:p>
            <a:endParaRPr lang="en-US" dirty="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95209796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LITERATURE REVIEW </a:t>
            </a:r>
            <a:endParaRPr lang="en-US" sz="4000" dirty="0"/>
          </a:p>
        </p:txBody>
      </p:sp>
      <p:sp>
        <p:nvSpPr>
          <p:cNvPr id="3" name="Content Placeholder 2"/>
          <p:cNvSpPr>
            <a:spLocks noGrp="1"/>
          </p:cNvSpPr>
          <p:nvPr>
            <p:ph idx="1"/>
          </p:nvPr>
        </p:nvSpPr>
        <p:spPr/>
        <p:txBody>
          <a:bodyPr>
            <a:normAutofit fontScale="77500" lnSpcReduction="20000"/>
          </a:bodyPr>
          <a:lstStyle/>
          <a:p>
            <a:r>
              <a:rPr lang="en-US" dirty="0" smtClean="0"/>
              <a:t>RTI and Prevention-</a:t>
            </a:r>
            <a:r>
              <a:rPr lang="en-US" dirty="0" err="1" smtClean="0"/>
              <a:t>Wanzek</a:t>
            </a:r>
            <a:r>
              <a:rPr lang="en-US" dirty="0" smtClean="0"/>
              <a:t> and Vaughn (2009) conducted a research study on a school based model to prevent reading disabilities</a:t>
            </a:r>
          </a:p>
          <a:p>
            <a:r>
              <a:rPr lang="en-US" dirty="0" smtClean="0"/>
              <a:t>Six elementary schools were more than 80% minority students and more than 80% received free and reduced lunch</a:t>
            </a:r>
          </a:p>
          <a:p>
            <a:r>
              <a:rPr lang="en-US" dirty="0" smtClean="0"/>
              <a:t>A comparison of control and experimental groups indicated that the three tier model improved reading outcomes of students participating </a:t>
            </a:r>
          </a:p>
          <a:p>
            <a:r>
              <a:rPr lang="en-US" dirty="0" smtClean="0"/>
              <a:t>The value of brief intervention is of considerable importance to teachers in determining success compared to special education services</a:t>
            </a:r>
            <a:endParaRPr lang="en-US" dirty="0"/>
          </a:p>
        </p:txBody>
      </p:sp>
    </p:spTree>
    <p:extLst>
      <p:ext uri="{BB962C8B-B14F-4D97-AF65-F5344CB8AC3E}">
        <p14:creationId xmlns:p14="http://schemas.microsoft.com/office/powerpoint/2010/main" val="1613057339"/>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fusion">
  <a:themeElements>
    <a:clrScheme name="Infusion">
      <a:dk1>
        <a:sysClr val="windowText" lastClr="000000"/>
      </a:dk1>
      <a:lt1>
        <a:sysClr val="window" lastClr="FFFFFF"/>
      </a:lt1>
      <a:dk2>
        <a:srgbClr val="2F1F58"/>
      </a:dk2>
      <a:lt2>
        <a:srgbClr val="B7A9E0"/>
      </a:lt2>
      <a:accent1>
        <a:srgbClr val="8C73D0"/>
      </a:accent1>
      <a:accent2>
        <a:srgbClr val="C2E8C4"/>
      </a:accent2>
      <a:accent3>
        <a:srgbClr val="C5A6E8"/>
      </a:accent3>
      <a:accent4>
        <a:srgbClr val="B45EC7"/>
      </a:accent4>
      <a:accent5>
        <a:srgbClr val="9FDAFB"/>
      </a:accent5>
      <a:accent6>
        <a:srgbClr val="95C5B0"/>
      </a:accent6>
      <a:hlink>
        <a:srgbClr val="744AE0"/>
      </a:hlink>
      <a:folHlink>
        <a:srgbClr val="8D8AD1"/>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nfusion">
      <a:fillStyleLst>
        <a:solidFill>
          <a:schemeClr val="phClr"/>
        </a:solidFill>
        <a:blipFill rotWithShape="1">
          <a:blip xmlns:r="http://schemas.openxmlformats.org/officeDocument/2006/relationships" r:embed="rId1">
            <a:duotone>
              <a:schemeClr val="phClr">
                <a:shade val="70000"/>
                <a:satMod val="120000"/>
              </a:schemeClr>
              <a:schemeClr val="phClr">
                <a:tint val="70000"/>
                <a:satMod val="300000"/>
                <a:lumMod val="125000"/>
              </a:schemeClr>
            </a:duotone>
          </a:blip>
          <a:tile tx="0" ty="0" sx="50000" sy="50000" flip="none" algn="tl"/>
        </a:blipFill>
        <a:blipFill rotWithShape="1">
          <a:blip xmlns:r="http://schemas.openxmlformats.org/officeDocument/2006/relationships" r:embed="rId2">
            <a:duotone>
              <a:schemeClr val="phClr">
                <a:shade val="70000"/>
                <a:satMod val="120000"/>
              </a:schemeClr>
              <a:schemeClr val="phClr">
                <a:tint val="70000"/>
                <a:satMod val="135000"/>
              </a:schemeClr>
            </a:duotone>
          </a:blip>
          <a:tile tx="0" ty="0" sx="40000" sy="40000" flip="none" algn="tl"/>
        </a:blipFill>
      </a:fillStyleLst>
      <a:lnStyleLst>
        <a:ln w="38100" cap="flat" cmpd="sng" algn="ctr">
          <a:solidFill>
            <a:schemeClr val="phClr">
              <a:alpha val="70000"/>
              <a:satMod val="105000"/>
            </a:schemeClr>
          </a:solidFill>
          <a:prstDash val="solid"/>
          <a:miter/>
        </a:ln>
        <a:ln w="50800" cap="flat" cmpd="sng" algn="ctr">
          <a:solidFill>
            <a:schemeClr val="phClr">
              <a:alpha val="50000"/>
            </a:schemeClr>
          </a:solidFill>
          <a:prstDash val="solid"/>
          <a:miter/>
        </a:ln>
        <a:ln w="88900" cap="flat" cmpd="sng" algn="ctr">
          <a:solidFill>
            <a:schemeClr val="phClr">
              <a:alpha val="40000"/>
            </a:schemeClr>
          </a:solidFill>
          <a:prstDash val="solid"/>
          <a:miter/>
        </a:ln>
      </a:lnStyleLst>
      <a:effectStyleLst>
        <a:effectStyle>
          <a:effectLst/>
        </a:effectStyle>
        <a:effectStyle>
          <a:effectLst>
            <a:outerShdw blurRad="38100" dist="25400" dir="5400000" rotWithShape="0">
              <a:srgbClr val="000000">
                <a:alpha val="50000"/>
              </a:srgbClr>
            </a:outerShdw>
          </a:effectLst>
        </a:effectStyle>
        <a:effectStyle>
          <a:effectLst>
            <a:innerShdw blurRad="190500" dir="13500000">
              <a:srgbClr val="000000">
                <a:alpha val="50000"/>
              </a:srgbClr>
            </a:innerShdw>
            <a:outerShdw blurRad="38100" dist="25400" dir="5400000" rotWithShape="0">
              <a:srgbClr val="000000">
                <a:alpha val="50000"/>
              </a:srgbClr>
            </a:outerShdw>
          </a:effectLst>
        </a:effectStyle>
      </a:effectStyleLst>
      <a:bgFillStyleLst>
        <a:blipFill rotWithShape="1">
          <a:blip xmlns:r="http://schemas.openxmlformats.org/officeDocument/2006/relationships" r:embed="rId3">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4">
            <a:duotone>
              <a:schemeClr val="phClr">
                <a:shade val="70000"/>
                <a:satMod val="500000"/>
                <a:lumMod val="50000"/>
              </a:schemeClr>
              <a:schemeClr val="phClr">
                <a:satMod val="800000"/>
                <a:lumMod val="250000"/>
              </a:schemeClr>
            </a:duotone>
          </a:blip>
          <a:stretch/>
        </a:blipFill>
        <a:blipFill rotWithShape="1">
          <a:blip xmlns:r="http://schemas.openxmlformats.org/officeDocument/2006/relationships" r:embed="rId5">
            <a:duotone>
              <a:schemeClr val="phClr">
                <a:shade val="70000"/>
                <a:satMod val="500000"/>
                <a:lumMod val="50000"/>
              </a:schemeClr>
              <a:schemeClr val="phClr">
                <a:satMod val="800000"/>
                <a:lumMod val="25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Infusion.thmx</Template>
  <TotalTime>384</TotalTime>
  <Words>2182</Words>
  <Application>Microsoft Macintosh PowerPoint</Application>
  <PresentationFormat>On-screen Show (4:3)</PresentationFormat>
  <Paragraphs>157</Paragraphs>
  <Slides>36</Slides>
  <Notes>0</Notes>
  <HiddenSlides>0</HiddenSlides>
  <MMClips>1</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Infusion</vt:lpstr>
      <vt:lpstr>A CASE STUDY OF THE IMPLEMENTATION OF RESPONSE TO INTERVENTION AND ITS IMPACT ON TEACHER EFFICACY</vt:lpstr>
      <vt:lpstr>INTRODUCTION</vt:lpstr>
      <vt:lpstr>Statement of Problem</vt:lpstr>
      <vt:lpstr>Problem-cont.</vt:lpstr>
      <vt:lpstr>What is RTI?</vt:lpstr>
      <vt:lpstr>PURPOSE OF STUDY</vt:lpstr>
      <vt:lpstr>RESEARCH QUESTIONS</vt:lpstr>
      <vt:lpstr>THEORIES</vt:lpstr>
      <vt:lpstr>LITERATURE REVIEW </vt:lpstr>
      <vt:lpstr>LITERATURE REVIEW</vt:lpstr>
      <vt:lpstr>LITERATURE REVIEW</vt:lpstr>
      <vt:lpstr>LITERATURE REVIEW</vt:lpstr>
      <vt:lpstr>LITERATURE REVIEW</vt:lpstr>
      <vt:lpstr>LITERATURE REVIEW</vt:lpstr>
      <vt:lpstr>REFERRAL RATES</vt:lpstr>
      <vt:lpstr>TEACHER EFFICACY (AS IT RELATES TO IMPLEMENTATION OF RTI)</vt:lpstr>
      <vt:lpstr>RTI AND SUPPORT</vt:lpstr>
      <vt:lpstr>RESEARCH DESIGN</vt:lpstr>
      <vt:lpstr>RESEARCH METHODOLOGY</vt:lpstr>
      <vt:lpstr>CONTEXT</vt:lpstr>
      <vt:lpstr>DEMOGRAPHICS</vt:lpstr>
      <vt:lpstr>DATA &amp; ANALYSIS</vt:lpstr>
      <vt:lpstr>ROLE OF RESEARCHER &amp; BIAS</vt:lpstr>
      <vt:lpstr>RTI &amp; TEACHER EFFICACY</vt:lpstr>
      <vt:lpstr>PAST PRACTICES</vt:lpstr>
      <vt:lpstr>EFFECTIVE PRACTICES AFTER RTI</vt:lpstr>
      <vt:lpstr>COLLABORATION AND TEACHER EFFICACY</vt:lpstr>
      <vt:lpstr>SCHOOL CLIMATE AND TEACHER EFFICACY</vt:lpstr>
      <vt:lpstr>RTI &amp; REFERRAL RATES</vt:lpstr>
      <vt:lpstr>CONCLUSIONS</vt:lpstr>
      <vt:lpstr>CONCLUSIONS</vt:lpstr>
      <vt:lpstr>CONCLUSIONS</vt:lpstr>
      <vt:lpstr>LIMITATIONS OF STUDY</vt:lpstr>
      <vt:lpstr>POLICY IMPLICATIONS</vt:lpstr>
      <vt:lpstr>SUGGESTIONS FOR FUTURE RESEARCH</vt:lpstr>
      <vt:lpstr>Thank-You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CASE STUDY OF THE IMPLEMENTATION OF RESPONSE TO INTERVENTION AND ITS IMPACT ON TEACHER EFFICACY</dc:title>
  <dc:creator>tracey</dc:creator>
  <cp:lastModifiedBy>tracey</cp:lastModifiedBy>
  <cp:revision>31</cp:revision>
  <dcterms:created xsi:type="dcterms:W3CDTF">2014-02-05T01:19:43Z</dcterms:created>
  <dcterms:modified xsi:type="dcterms:W3CDTF">2014-03-18T08:27:05Z</dcterms:modified>
</cp:coreProperties>
</file>